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mp3" ContentType="audio/mp3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handoutMasterIdLst>
    <p:handoutMasterId r:id="rId15"/>
  </p:handoutMasterIdLst>
  <p:sldIdLst>
    <p:sldId id="370" r:id="rId3"/>
    <p:sldId id="364" r:id="rId5"/>
    <p:sldId id="367" r:id="rId6"/>
    <p:sldId id="490" r:id="rId7"/>
    <p:sldId id="461" r:id="rId8"/>
    <p:sldId id="491" r:id="rId9"/>
    <p:sldId id="492" r:id="rId10"/>
    <p:sldId id="493" r:id="rId11"/>
    <p:sldId id="496" r:id="rId12"/>
    <p:sldId id="495" r:id="rId13"/>
    <p:sldId id="451" r:id="rId14"/>
  </p:sldIdLst>
  <p:sldSz cx="12190095" cy="6859270"/>
  <p:notesSz cx="6858000" cy="9144000"/>
  <p:custDataLst>
    <p:tags r:id="rId19"/>
  </p:custDataLst>
  <p:defaultTextStyle>
    <a:defPPr>
      <a:defRPr lang="zh-CN"/>
    </a:defPPr>
    <a:lvl1pPr marL="0" algn="l" defTabSz="1088390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1pPr>
    <a:lvl2pPr marL="544195" algn="l" defTabSz="1088390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2pPr>
    <a:lvl3pPr marL="1088390" algn="l" defTabSz="1088390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3pPr>
    <a:lvl4pPr marL="1632585" algn="l" defTabSz="1088390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4pPr>
    <a:lvl5pPr marL="2176780" algn="l" defTabSz="1088390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5pPr>
    <a:lvl6pPr marL="2720975" algn="l" defTabSz="1088390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6pPr>
    <a:lvl7pPr marL="3265805" algn="l" defTabSz="1088390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7pPr>
    <a:lvl8pPr marL="3810000" algn="l" defTabSz="1088390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8pPr>
    <a:lvl9pPr marL="4354195" algn="l" defTabSz="1088390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5F5F5"/>
    <a:srgbClr val="00458E"/>
    <a:srgbClr val="8B8B8B"/>
    <a:srgbClr val="B11212"/>
    <a:srgbClr val="022A4F"/>
    <a:srgbClr val="007ADE"/>
    <a:srgbClr val="0885DA"/>
    <a:srgbClr val="297FD5"/>
    <a:srgbClr val="629DD1"/>
    <a:srgbClr val="00358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511" autoAdjust="0"/>
    <p:restoredTop sz="94660"/>
  </p:normalViewPr>
  <p:slideViewPr>
    <p:cSldViewPr>
      <p:cViewPr>
        <p:scale>
          <a:sx n="75" d="100"/>
          <a:sy n="75" d="100"/>
        </p:scale>
        <p:origin x="-876" y="-744"/>
      </p:cViewPr>
      <p:guideLst>
        <p:guide orient="horz" pos="2364"/>
        <p:guide orient="horz" pos="3827"/>
        <p:guide pos="3659"/>
        <p:guide pos="7180"/>
        <p:guide pos="573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howGuides="1">
      <p:cViewPr varScale="1">
        <p:scale>
          <a:sx n="83" d="100"/>
          <a:sy n="83" d="100"/>
        </p:scale>
        <p:origin x="-3840" y="-96"/>
      </p:cViewPr>
      <p:guideLst>
        <p:guide orient="horz" pos="2880"/>
        <p:guide pos="2058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9" Type="http://schemas.openxmlformats.org/officeDocument/2006/relationships/tags" Target="tags/tag4.xml"/><Relationship Id="rId18" Type="http://schemas.openxmlformats.org/officeDocument/2006/relationships/tableStyles" Target="tableStyles.xml"/><Relationship Id="rId17" Type="http://schemas.openxmlformats.org/officeDocument/2006/relationships/viewProps" Target="viewProps.xml"/><Relationship Id="rId16" Type="http://schemas.openxmlformats.org/officeDocument/2006/relationships/presProps" Target="presProps.xml"/><Relationship Id="rId15" Type="http://schemas.openxmlformats.org/officeDocument/2006/relationships/handoutMaster" Target="handoutMasters/handoutMaster1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D1C15E6-6BD2-4E4B-B1D4-218C26E1B228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655EDCA-2189-4435-B38B-6F3C2C044356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B17430C-5A66-4BD0-A971-34190B6C6019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4AC173A-3DA8-4893-B28A-1E15F55C330A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AC173A-3DA8-4893-B28A-1E15F55C330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AC173A-3DA8-4893-B28A-1E15F55C330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AC173A-3DA8-4893-B28A-1E15F55C330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AC173A-3DA8-4893-B28A-1E15F55C330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AC173A-3DA8-4893-B28A-1E15F55C330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AC173A-3DA8-4893-B28A-1E15F55C330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AC173A-3DA8-4893-B28A-1E15F55C330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AC173A-3DA8-4893-B28A-1E15F55C330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AC173A-3DA8-4893-B28A-1E15F55C330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AC173A-3DA8-4893-B28A-1E15F55C330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 advClick="0" advTm="0">
    <p:wip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 advClick="0" advTm="0">
    <p:wip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2_两栏内容">
    <p:bg>
      <p:bgPr>
        <a:solidFill>
          <a:srgbClr val="F5F5F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 advClick="0" advTm="0">
    <p:wip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3_两栏内容">
    <p:bg>
      <p:bgPr>
        <a:solidFill>
          <a:srgbClr val="F5F5F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5"/>
          <p:cNvSpPr txBox="1"/>
          <p:nvPr userDrawn="1"/>
        </p:nvSpPr>
        <p:spPr>
          <a:xfrm>
            <a:off x="10801374" y="405458"/>
            <a:ext cx="107273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</a:t>
            </a:r>
            <a:r>
              <a:rPr lang="zh-CN" altLang="en-US" sz="1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fld id="{2EEF1883-7A0E-4F66-9932-E581691AD397}" type="slidenum">
              <a:rPr lang="zh-CN" altLang="en-US" sz="2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</a:fld>
            <a:r>
              <a:rPr lang="zh-CN" altLang="en-US" sz="1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页</a:t>
            </a:r>
            <a:endParaRPr lang="zh-CN" altLang="en-US" sz="1600" b="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3" name="直接连接符 2"/>
          <p:cNvCxnSpPr/>
          <p:nvPr userDrawn="1"/>
        </p:nvCxnSpPr>
        <p:spPr>
          <a:xfrm>
            <a:off x="0" y="909514"/>
            <a:ext cx="12200731" cy="0"/>
          </a:xfrm>
          <a:prstGeom prst="line">
            <a:avLst/>
          </a:prstGeom>
          <a:ln w="28575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43"/>
          <p:cNvSpPr txBox="1">
            <a:spLocks noChangeArrowheads="1"/>
          </p:cNvSpPr>
          <p:nvPr userDrawn="1"/>
        </p:nvSpPr>
        <p:spPr bwMode="auto">
          <a:xfrm>
            <a:off x="2590428" y="189434"/>
            <a:ext cx="4080842" cy="5232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微软雅黑" panose="020B0503020204020204" pitchFamily="34" charset="-122"/>
              </a:defRPr>
            </a:lvl9pPr>
          </a:lstStyle>
          <a:p>
            <a:r>
              <a:rPr lang="zh-CN" altLang="en-US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</a:rPr>
              <a:t>点击此处添加标题内容</a:t>
            </a:r>
            <a:endParaRPr lang="en-US" altLang="zh-CN" sz="28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</a:endParaRPr>
          </a:p>
        </p:txBody>
      </p:sp>
      <p:sp>
        <p:nvSpPr>
          <p:cNvPr id="7" name="燕尾形 6"/>
          <p:cNvSpPr/>
          <p:nvPr userDrawn="1"/>
        </p:nvSpPr>
        <p:spPr>
          <a:xfrm>
            <a:off x="1586327" y="1"/>
            <a:ext cx="860084" cy="909514"/>
          </a:xfrm>
          <a:prstGeom prst="chevron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8" name="TextBox 7"/>
          <p:cNvSpPr txBox="1"/>
          <p:nvPr userDrawn="1"/>
        </p:nvSpPr>
        <p:spPr>
          <a:xfrm>
            <a:off x="190550" y="180723"/>
            <a:ext cx="145745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dirty="0" smtClean="0">
                <a:solidFill>
                  <a:schemeClr val="tx2"/>
                </a:solidFill>
                <a:latin typeface="Eras Bold ITC" panose="020B0907030504020204" pitchFamily="34" charset="0"/>
                <a:ea typeface="微软雅黑" panose="020B0503020204020204" pitchFamily="34" charset="-122"/>
              </a:rPr>
              <a:t>LOGO</a:t>
            </a:r>
            <a:endParaRPr lang="zh-CN" altLang="en-US" sz="3200" dirty="0">
              <a:solidFill>
                <a:schemeClr val="tx2"/>
              </a:solidFill>
              <a:latin typeface="Eras Bold ITC" panose="020B0907030504020204" pitchFamily="34" charset="0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 advClick="0" advTm="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 animBg="1"/>
      <p:bldP spid="8" grpId="0"/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1_两栏内容">
    <p:bg>
      <p:bgPr>
        <a:solidFill>
          <a:srgbClr val="F5F5F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 advClick="0" advTm="0">
    <p:wip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281" y="2130919"/>
            <a:ext cx="10361851" cy="1470366"/>
          </a:xfrm>
          <a:prstGeom prst="rect">
            <a:avLst/>
          </a:prstGeom>
        </p:spPr>
        <p:txBody>
          <a:bodyPr lIns="121917" tIns="60958" rIns="121917" bIns="60958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562" y="3887100"/>
            <a:ext cx="8533289" cy="1753006"/>
          </a:xfrm>
          <a:prstGeom prst="rect">
            <a:avLst/>
          </a:prstGeom>
        </p:spPr>
        <p:txBody>
          <a:bodyPr lIns="121917" tIns="60958" rIns="121917" bIns="60958"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8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520" y="6357822"/>
            <a:ext cx="2844430" cy="365210"/>
          </a:xfrm>
          <a:prstGeom prst="rect">
            <a:avLst/>
          </a:prstGeom>
        </p:spPr>
        <p:txBody>
          <a:bodyPr lIns="121917" tIns="60958" rIns="121917" bIns="60958"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058" y="6357822"/>
            <a:ext cx="3860297" cy="365210"/>
          </a:xfrm>
          <a:prstGeom prst="rect">
            <a:avLst/>
          </a:prstGeom>
        </p:spPr>
        <p:txBody>
          <a:bodyPr lIns="121917" tIns="60958" rIns="121917" bIns="60958"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6463" y="6357822"/>
            <a:ext cx="2844430" cy="365210"/>
          </a:xfrm>
          <a:prstGeom prst="rect">
            <a:avLst/>
          </a:prstGeom>
        </p:spPr>
        <p:txBody>
          <a:bodyPr lIns="121917" tIns="60958" rIns="121917" bIns="60958"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slow" advClick="0" advTm="0">
    <p:wip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505" y="274689"/>
            <a:ext cx="10971086" cy="1143212"/>
          </a:xfr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505" y="6246382"/>
            <a:ext cx="2844356" cy="476338"/>
          </a:xfrm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4949" y="6246382"/>
            <a:ext cx="3860197" cy="476338"/>
          </a:xfrm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6235" y="6246382"/>
            <a:ext cx="2844356" cy="476338"/>
          </a:xfrm>
        </p:spPr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400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400" strike="noStrike" noProof="1"/>
          </a:p>
        </p:txBody>
      </p:sp>
    </p:spTree>
  </p:cSld>
  <p:clrMapOvr>
    <a:masterClrMapping/>
  </p:clrMapOvr>
  <p:transition spd="slow" advClick="0" advTm="0">
    <p:wip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609505" y="6246382"/>
            <a:ext cx="2844356" cy="476338"/>
          </a:xfrm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4164949" y="6246382"/>
            <a:ext cx="3860197" cy="476338"/>
          </a:xfrm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8736235" y="6246382"/>
            <a:ext cx="2844356" cy="476338"/>
          </a:xfrm>
        </p:spPr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400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400" strike="noStrike" noProof="1"/>
          </a:p>
        </p:txBody>
      </p:sp>
    </p:spTree>
  </p:cSld>
  <p:clrMapOvr>
    <a:masterClrMapping/>
  </p:clrMapOvr>
  <p:transition spd="slow" advClick="0" advTm="0">
    <p:wipe/>
  </p:transition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theme" Target="../theme/theme1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</p:sldLayoutIdLst>
  <p:transition spd="slow" advClick="0" advTm="0">
    <p:wipe/>
  </p:transition>
  <p:txStyles>
    <p:titleStyle>
      <a:lvl1pPr algn="ctr" defTabSz="1088390" rtl="0" eaLnBrk="1" latinLnBrk="0" hangingPunct="1">
        <a:spcBef>
          <a:spcPct val="0"/>
        </a:spcBef>
        <a:buNone/>
        <a:defRPr sz="5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08305" indent="-408305" algn="l" defTabSz="1088390" rtl="0" eaLnBrk="1" latinLnBrk="0" hangingPunct="1">
        <a:spcBef>
          <a:spcPct val="20000"/>
        </a:spcBef>
        <a:buFont typeface="Arial" panose="020B0604020202020204" pitchFamily="34" charset="0"/>
        <a:buChar char="•"/>
        <a:defRPr sz="3800" kern="1200">
          <a:solidFill>
            <a:schemeClr val="tx1"/>
          </a:solidFill>
          <a:latin typeface="+mn-lt"/>
          <a:ea typeface="+mn-ea"/>
          <a:cs typeface="+mn-cs"/>
        </a:defRPr>
      </a:lvl1pPr>
      <a:lvl2pPr marL="884555" indent="-340360" algn="l" defTabSz="1088390" rtl="0" eaLnBrk="1" latinLnBrk="0" hangingPunct="1">
        <a:spcBef>
          <a:spcPct val="20000"/>
        </a:spcBef>
        <a:buFont typeface="Arial" panose="020B0604020202020204" pitchFamily="34" charset="0"/>
        <a:buChar char="–"/>
        <a:defRPr sz="3300" kern="1200">
          <a:solidFill>
            <a:schemeClr val="tx1"/>
          </a:solidFill>
          <a:latin typeface="+mn-lt"/>
          <a:ea typeface="+mn-ea"/>
          <a:cs typeface="+mn-cs"/>
        </a:defRPr>
      </a:lvl2pPr>
      <a:lvl3pPr marL="1360805" indent="-272415" algn="l" defTabSz="1088390" rtl="0" eaLnBrk="1" latinLnBrk="0" hangingPunct="1">
        <a:spcBef>
          <a:spcPct val="20000"/>
        </a:spcBef>
        <a:buFont typeface="Arial" panose="020B0604020202020204" pitchFamily="34" charset="0"/>
        <a:buChar char="•"/>
        <a:defRPr sz="2900" kern="1200">
          <a:solidFill>
            <a:schemeClr val="tx1"/>
          </a:solidFill>
          <a:latin typeface="+mn-lt"/>
          <a:ea typeface="+mn-ea"/>
          <a:cs typeface="+mn-cs"/>
        </a:defRPr>
      </a:lvl3pPr>
      <a:lvl4pPr marL="1905000" indent="-272415" algn="l" defTabSz="1088390" rtl="0" eaLnBrk="1" latinLnBrk="0" hangingPunct="1">
        <a:spcBef>
          <a:spcPct val="20000"/>
        </a:spcBef>
        <a:buFont typeface="Arial" panose="020B0604020202020204" pitchFamily="34" charset="0"/>
        <a:buChar char="–"/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49195" indent="-272415" algn="l" defTabSz="1088390" rtl="0" eaLnBrk="1" latinLnBrk="0" hangingPunct="1">
        <a:spcBef>
          <a:spcPct val="20000"/>
        </a:spcBef>
        <a:buFont typeface="Arial" panose="020B0604020202020204" pitchFamily="34" charset="0"/>
        <a:buChar char="»"/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2993390" indent="-272415" algn="l" defTabSz="108839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537585" indent="-272415" algn="l" defTabSz="108839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081780" indent="-272415" algn="l" defTabSz="108839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625975" indent="-272415" algn="l" defTabSz="108839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088390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44195" algn="l" defTabSz="1088390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88390" algn="l" defTabSz="1088390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632585" algn="l" defTabSz="1088390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176780" algn="l" defTabSz="1088390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720975" algn="l" defTabSz="1088390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265805" algn="l" defTabSz="1088390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810000" algn="l" defTabSz="1088390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354195" algn="l" defTabSz="1088390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.xml"/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2.png"/><Relationship Id="rId3" Type="http://schemas.openxmlformats.org/officeDocument/2006/relationships/image" Target="../media/image1.png"/><Relationship Id="rId2" Type="http://schemas.microsoft.com/office/2007/relationships/media" Target="../media/media1.mp3"/><Relationship Id="rId1" Type="http://schemas.openxmlformats.org/officeDocument/2006/relationships/audio" Target="../media/media1.mp3"/></Relationships>
</file>

<file path=ppt/slides/_rels/slide10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0.xml"/><Relationship Id="rId3" Type="http://schemas.openxmlformats.org/officeDocument/2006/relationships/slideLayout" Target="../slideLayouts/slideLayout4.xml"/><Relationship Id="rId2" Type="http://schemas.openxmlformats.org/officeDocument/2006/relationships/tags" Target="../tags/tag3.xml"/><Relationship Id="rId1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5.xml"/><Relationship Id="rId1" Type="http://schemas.openxmlformats.org/officeDocument/2006/relationships/tags" Target="../tags/tag1.xml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7.xml"/><Relationship Id="rId3" Type="http://schemas.openxmlformats.org/officeDocument/2006/relationships/slideLayout" Target="../slideLayouts/slideLayout4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8.xml"/><Relationship Id="rId4" Type="http://schemas.openxmlformats.org/officeDocument/2006/relationships/slideLayout" Target="../slideLayouts/slideLayout4.xml"/><Relationship Id="rId3" Type="http://schemas.openxmlformats.org/officeDocument/2006/relationships/image" Target="../media/image2.png"/><Relationship Id="rId2" Type="http://schemas.openxmlformats.org/officeDocument/2006/relationships/image" Target="../media/image5.png"/><Relationship Id="rId1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9" Type="http://schemas.openxmlformats.org/officeDocument/2006/relationships/hyperlink" Target="http://jx.gdgm.cn/skills/solver/classView.do?classKey=33206853&amp;menuNavKey=33206853" TargetMode="External"/><Relationship Id="rId8" Type="http://schemas.openxmlformats.org/officeDocument/2006/relationships/hyperlink" Target="http://jx.gdgm.cn/skills/solver/classView.do?classKey=13944866&amp;menuNavKey=13944866" TargetMode="External"/><Relationship Id="rId7" Type="http://schemas.openxmlformats.org/officeDocument/2006/relationships/hyperlink" Target="http://jx.gdgm.cn/skills/solver/classView.do?classKey=13939412&amp;menuNavKey=13939412" TargetMode="External"/><Relationship Id="rId6" Type="http://schemas.openxmlformats.org/officeDocument/2006/relationships/hyperlink" Target="http://jx.gdgm.cn/skills/solver/classView.do?classKey=31067977&amp;menuNavKey=31067977" TargetMode="External"/><Relationship Id="rId5" Type="http://schemas.openxmlformats.org/officeDocument/2006/relationships/hyperlink" Target="http://jx.gdgm.cn/skills/solver/classView.do?classKey=15539618&amp;menuNavKey=15539618" TargetMode="External"/><Relationship Id="rId4" Type="http://schemas.openxmlformats.org/officeDocument/2006/relationships/hyperlink" Target="http://jx.gdgm.cn/skills/solver/classView.do?classKey=30899428&amp;menuNavKey=30899428" TargetMode="External"/><Relationship Id="rId3" Type="http://schemas.openxmlformats.org/officeDocument/2006/relationships/hyperlink" Target="http://jx.gdgm.cn/skills/template/2010/scdc/scdc.html" TargetMode="External"/><Relationship Id="rId2" Type="http://schemas.openxmlformats.org/officeDocument/2006/relationships/tags" Target="../tags/tag2.xml"/><Relationship Id="rId15" Type="http://schemas.openxmlformats.org/officeDocument/2006/relationships/notesSlide" Target="../notesSlides/notesSlide9.xml"/><Relationship Id="rId14" Type="http://schemas.openxmlformats.org/officeDocument/2006/relationships/slideLayout" Target="../slideLayouts/slideLayout4.xml"/><Relationship Id="rId13" Type="http://schemas.openxmlformats.org/officeDocument/2006/relationships/hyperlink" Target="http://jx.gdgm.cn/skills/solver/classView.do?classKey=24399973&amp;menuNavKey=24399973" TargetMode="External"/><Relationship Id="rId12" Type="http://schemas.openxmlformats.org/officeDocument/2006/relationships/hyperlink" Target="http://jx.gdgm.cn/skills/solver/classView.do?classKey=33247671&amp;menuNavKey=33247671" TargetMode="External"/><Relationship Id="rId11" Type="http://schemas.openxmlformats.org/officeDocument/2006/relationships/hyperlink" Target="http://jx.gdgm.cn/skills/solver/classView.do?classKey=33629894&amp;menuNavKey=33629894" TargetMode="External"/><Relationship Id="rId10" Type="http://schemas.openxmlformats.org/officeDocument/2006/relationships/hyperlink" Target="http://jx.gdgm.cn/skills/solver/classView.do?classKey=31118391&amp;menuNavKey=31118391" TargetMode="External"/><Relationship Id="rId1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0" name="直接连接符 29"/>
          <p:cNvCxnSpPr/>
          <p:nvPr/>
        </p:nvCxnSpPr>
        <p:spPr>
          <a:xfrm>
            <a:off x="0" y="740873"/>
            <a:ext cx="5039227" cy="0"/>
          </a:xfrm>
          <a:prstGeom prst="line">
            <a:avLst/>
          </a:prstGeom>
          <a:ln w="12700">
            <a:solidFill>
              <a:srgbClr val="A9A9A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直接连接符 30"/>
          <p:cNvCxnSpPr/>
          <p:nvPr/>
        </p:nvCxnSpPr>
        <p:spPr>
          <a:xfrm>
            <a:off x="7151186" y="740873"/>
            <a:ext cx="5039227" cy="0"/>
          </a:xfrm>
          <a:prstGeom prst="line">
            <a:avLst/>
          </a:prstGeom>
          <a:ln w="12700">
            <a:solidFill>
              <a:srgbClr val="A9A9A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矩形 31"/>
          <p:cNvSpPr/>
          <p:nvPr/>
        </p:nvSpPr>
        <p:spPr>
          <a:xfrm>
            <a:off x="1" y="6406814"/>
            <a:ext cx="3041773" cy="452774"/>
          </a:xfrm>
          <a:prstGeom prst="rect">
            <a:avLst/>
          </a:prstGeom>
          <a:solidFill>
            <a:srgbClr val="EF77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endParaRPr lang="zh-CN" altLang="en-US"/>
          </a:p>
        </p:txBody>
      </p:sp>
      <p:sp>
        <p:nvSpPr>
          <p:cNvPr id="33" name="矩形 32"/>
          <p:cNvSpPr/>
          <p:nvPr/>
        </p:nvSpPr>
        <p:spPr>
          <a:xfrm>
            <a:off x="3041775" y="6406814"/>
            <a:ext cx="3063750" cy="452774"/>
          </a:xfrm>
          <a:prstGeom prst="rect">
            <a:avLst/>
          </a:prstGeom>
          <a:solidFill>
            <a:srgbClr val="C7C7C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endParaRPr lang="zh-CN" altLang="en-US"/>
          </a:p>
        </p:txBody>
      </p:sp>
      <p:sp>
        <p:nvSpPr>
          <p:cNvPr id="34" name="矩形 33"/>
          <p:cNvSpPr/>
          <p:nvPr/>
        </p:nvSpPr>
        <p:spPr>
          <a:xfrm>
            <a:off x="6095207" y="6406814"/>
            <a:ext cx="3047603" cy="452774"/>
          </a:xfrm>
          <a:prstGeom prst="rect">
            <a:avLst/>
          </a:prstGeom>
          <a:solidFill>
            <a:srgbClr val="38B1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endParaRPr lang="zh-CN" altLang="en-US"/>
          </a:p>
        </p:txBody>
      </p:sp>
      <p:sp>
        <p:nvSpPr>
          <p:cNvPr id="35" name="矩形 34"/>
          <p:cNvSpPr/>
          <p:nvPr/>
        </p:nvSpPr>
        <p:spPr>
          <a:xfrm>
            <a:off x="9142810" y="6406814"/>
            <a:ext cx="3047603" cy="452774"/>
          </a:xfrm>
          <a:prstGeom prst="rect">
            <a:avLst/>
          </a:prstGeom>
          <a:solidFill>
            <a:srgbClr val="FF99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endParaRPr lang="zh-CN" altLang="en-US"/>
          </a:p>
        </p:txBody>
      </p:sp>
      <p:sp>
        <p:nvSpPr>
          <p:cNvPr id="36" name="矩形 35"/>
          <p:cNvSpPr/>
          <p:nvPr/>
        </p:nvSpPr>
        <p:spPr>
          <a:xfrm>
            <a:off x="0" y="-27390"/>
            <a:ext cx="3047603" cy="123423"/>
          </a:xfrm>
          <a:prstGeom prst="rect">
            <a:avLst/>
          </a:prstGeom>
          <a:solidFill>
            <a:srgbClr val="EF77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endParaRPr lang="zh-CN" altLang="en-US"/>
          </a:p>
        </p:txBody>
      </p:sp>
      <p:sp>
        <p:nvSpPr>
          <p:cNvPr id="37" name="矩形 36"/>
          <p:cNvSpPr/>
          <p:nvPr/>
        </p:nvSpPr>
        <p:spPr>
          <a:xfrm>
            <a:off x="3047603" y="-27390"/>
            <a:ext cx="3047603" cy="123423"/>
          </a:xfrm>
          <a:prstGeom prst="rect">
            <a:avLst/>
          </a:prstGeom>
          <a:solidFill>
            <a:srgbClr val="C7C7C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endParaRPr lang="zh-CN" altLang="en-US"/>
          </a:p>
        </p:txBody>
      </p:sp>
      <p:sp>
        <p:nvSpPr>
          <p:cNvPr id="38" name="矩形 37"/>
          <p:cNvSpPr/>
          <p:nvPr/>
        </p:nvSpPr>
        <p:spPr>
          <a:xfrm>
            <a:off x="6095207" y="-27390"/>
            <a:ext cx="3047603" cy="123423"/>
          </a:xfrm>
          <a:prstGeom prst="rect">
            <a:avLst/>
          </a:prstGeom>
          <a:solidFill>
            <a:srgbClr val="38B1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endParaRPr lang="zh-CN" altLang="en-US"/>
          </a:p>
        </p:txBody>
      </p:sp>
      <p:sp>
        <p:nvSpPr>
          <p:cNvPr id="39" name="矩形 38"/>
          <p:cNvSpPr/>
          <p:nvPr/>
        </p:nvSpPr>
        <p:spPr>
          <a:xfrm>
            <a:off x="9142810" y="-27390"/>
            <a:ext cx="3047603" cy="123423"/>
          </a:xfrm>
          <a:prstGeom prst="rect">
            <a:avLst/>
          </a:prstGeom>
          <a:solidFill>
            <a:srgbClr val="FF99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endParaRPr lang="zh-CN" altLang="en-US"/>
          </a:p>
        </p:txBody>
      </p:sp>
      <p:sp>
        <p:nvSpPr>
          <p:cNvPr id="42" name="矩形 41"/>
          <p:cNvSpPr/>
          <p:nvPr/>
        </p:nvSpPr>
        <p:spPr>
          <a:xfrm>
            <a:off x="2062480" y="2423160"/>
            <a:ext cx="8629015" cy="828675"/>
          </a:xfrm>
          <a:prstGeom prst="rect">
            <a:avLst/>
          </a:prstGeom>
          <a:noFill/>
          <a:ln>
            <a:noFill/>
          </a:ln>
          <a:effectLst>
            <a:glow rad="1905000">
              <a:srgbClr val="F14124">
                <a:alpha val="40000"/>
              </a:srgbClr>
            </a:glow>
            <a:softEdge rad="1270000"/>
          </a:effectLst>
        </p:spPr>
        <p:txBody>
          <a:bodyPr wrap="square" lIns="91423" tIns="45712" rIns="91423" bIns="45712">
            <a:spAutoFit/>
            <a:scene3d>
              <a:camera prst="orthographicFront"/>
              <a:lightRig rig="threePt" dir="t"/>
            </a:scene3d>
          </a:bodyPr>
          <a:lstStyle/>
          <a:p>
            <a:pPr algn="ctr"/>
            <a:r>
              <a:rPr sz="4800" b="1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市场营销专业</a:t>
            </a:r>
            <a:r>
              <a:rPr lang="zh-CN" sz="4800" b="1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介绍</a:t>
            </a:r>
            <a:endParaRPr sz="4800" b="1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3" name="文本框 5"/>
          <p:cNvSpPr txBox="1"/>
          <p:nvPr/>
        </p:nvSpPr>
        <p:spPr>
          <a:xfrm>
            <a:off x="5114487" y="4797772"/>
            <a:ext cx="2324100" cy="828675"/>
          </a:xfrm>
          <a:prstGeom prst="rect">
            <a:avLst/>
          </a:prstGeom>
          <a:noFill/>
        </p:spPr>
        <p:txBody>
          <a:bodyPr wrap="none" lIns="91423" tIns="45712" rIns="91423" bIns="45712" rtlCol="0">
            <a:spAutoFit/>
            <a:scene3d>
              <a:camera prst="orthographicFront"/>
              <a:lightRig rig="threePt" dir="t"/>
            </a:scene3d>
          </a:bodyPr>
          <a:lstStyle/>
          <a:p>
            <a:pPr indent="0" algn="ctr">
              <a:buNone/>
            </a:pPr>
            <a:r>
              <a:rPr lang="zh-CN" altLang="en-US" sz="2400" b="1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彭   娟</a:t>
            </a:r>
            <a:endParaRPr lang="zh-CN" altLang="en-US" sz="2400" b="1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indent="0" algn="ctr">
              <a:buNone/>
            </a:pPr>
            <a:r>
              <a:rPr lang="zh-CN" altLang="en-US" sz="2400" b="1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二零二</a:t>
            </a:r>
            <a:r>
              <a:rPr lang="zh-CN" altLang="en-US" sz="2400" b="1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零</a:t>
            </a:r>
            <a:r>
              <a:rPr lang="zh-CN" altLang="en-US" sz="2400" b="1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年十月</a:t>
            </a:r>
            <a:endParaRPr lang="zh-CN" altLang="en-US" sz="2400" b="1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宋体" panose="02010600030101010101" pitchFamily="2" charset="-122"/>
              <a:ea typeface="宋体" panose="02010600030101010101" pitchFamily="2" charset="-122"/>
              <a:sym typeface="+mn-ea"/>
            </a:endParaRPr>
          </a:p>
        </p:txBody>
      </p:sp>
      <p:cxnSp>
        <p:nvCxnSpPr>
          <p:cNvPr id="44" name="直接连接符 43"/>
          <p:cNvCxnSpPr/>
          <p:nvPr/>
        </p:nvCxnSpPr>
        <p:spPr>
          <a:xfrm>
            <a:off x="2639273" y="4529730"/>
            <a:ext cx="6911868" cy="0"/>
          </a:xfrm>
          <a:prstGeom prst="line">
            <a:avLst/>
          </a:prstGeom>
          <a:ln>
            <a:solidFill>
              <a:srgbClr val="38B1B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Box 44"/>
          <p:cNvSpPr txBox="1"/>
          <p:nvPr/>
        </p:nvSpPr>
        <p:spPr>
          <a:xfrm>
            <a:off x="5240968" y="452774"/>
            <a:ext cx="1714567" cy="692493"/>
          </a:xfrm>
          <a:prstGeom prst="rect">
            <a:avLst/>
          </a:prstGeom>
          <a:noFill/>
        </p:spPr>
        <p:txBody>
          <a:bodyPr wrap="none" lIns="121917" tIns="60958" rIns="121917" bIns="60958" rtlCol="0">
            <a:spAutoFit/>
          </a:bodyPr>
          <a:lstStyle/>
          <a:p>
            <a:pPr algn="ctr"/>
            <a:r>
              <a:rPr lang="en-US" altLang="zh-CN" sz="3700" dirty="0">
                <a:solidFill>
                  <a:schemeClr val="tx1">
                    <a:lumMod val="75000"/>
                    <a:lumOff val="25000"/>
                  </a:schemeClr>
                </a:solidFill>
                <a:latin typeface="Eras Bold ITC" panose="020B0907030504020204" pitchFamily="34" charset="0"/>
                <a:ea typeface="微软雅黑" panose="020B0503020204020204" pitchFamily="34" charset="-122"/>
              </a:rPr>
              <a:t>LOGO</a:t>
            </a:r>
            <a:endParaRPr lang="zh-CN" altLang="en-US" sz="3700" dirty="0">
              <a:solidFill>
                <a:schemeClr val="tx1">
                  <a:lumMod val="75000"/>
                  <a:lumOff val="25000"/>
                </a:schemeClr>
              </a:solidFill>
              <a:latin typeface="Eras Bold ITC" panose="020B0907030504020204" pitchFamily="34" charset="0"/>
              <a:ea typeface="微软雅黑" panose="020B0503020204020204" pitchFamily="34" charset="-122"/>
            </a:endParaRPr>
          </a:p>
        </p:txBody>
      </p:sp>
      <p:pic>
        <p:nvPicPr>
          <p:cNvPr id="46" name="商务.mp3">
            <a:hlinkClick r:id="" action="ppaction://media"/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12418122" y="6197364"/>
            <a:ext cx="812694" cy="812988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44545" y="241935"/>
            <a:ext cx="5257800" cy="111442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Click="0" advTm="0">
        <p:blinds dir="vert"/>
      </p:transition>
    </mc:Choice>
    <mc:Fallback>
      <p:transition spd="slow" advClick="0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2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"/>
                            </p:stCondLst>
                            <p:childTnLst>
                              <p:par>
                                <p:cTn id="3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000"/>
                            </p:stCondLst>
                            <p:childTnLst>
                              <p:par>
                                <p:cTn id="44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46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2000"/>
                            </p:stCondLst>
                            <p:childTnLst>
                              <p:par>
                                <p:cTn id="4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2500"/>
                            </p:stCondLst>
                            <p:childTnLst>
                              <p:par>
                                <p:cTn id="52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999" showWhenStopped="0">
                <p:cTn id="56" repeatCount="indefinite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6"/>
                </p:tgtEl>
              </p:cMediaNode>
            </p:audio>
          </p:childTnLst>
        </p:cTn>
      </p:par>
    </p:tnLst>
    <p:bldLst>
      <p:bldP spid="32" grpId="0" animBg="1"/>
      <p:bldP spid="33" grpId="0" animBg="1"/>
      <p:bldP spid="34" grpId="0" animBg="1"/>
      <p:bldP spid="35" grpId="0" animBg="1"/>
      <p:bldP spid="36" grpId="0" animBg="1"/>
      <p:bldP spid="38" grpId="0" animBg="1"/>
      <p:bldP spid="39" grpId="0" animBg="1"/>
      <p:bldP spid="42" grpId="0" bldLvl="0" animBg="1"/>
      <p:bldP spid="43" grpId="0"/>
      <p:bldP spid="4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0160" y="187325"/>
            <a:ext cx="1630045" cy="537210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2422679" y="187514"/>
            <a:ext cx="3842401" cy="463658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72" tIns="45736" rIns="91472" bIns="45736" rtlCol="0" anchor="ctr">
            <a:scene3d>
              <a:camera prst="orthographicFront"/>
              <a:lightRig rig="threePt" dir="t"/>
            </a:scene3d>
          </a:bodyPr>
          <a:p>
            <a:pPr algn="ctr"/>
            <a:r>
              <a:rPr lang="zh-CN" altLang="en-US" sz="2800" b="1" dirty="0"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  <a:sym typeface="+mn-ea"/>
              </a:rPr>
              <a:t>教学资源与实践条件</a:t>
            </a:r>
            <a:endParaRPr lang="zh-CN" altLang="en-US" sz="2800" b="1" dirty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" panose="020B0604020202020204" pitchFamily="34" charset="0"/>
              <a:ea typeface="宋体" panose="02010600030101010101" pitchFamily="2" charset="-122"/>
              <a:sym typeface="+mn-ea"/>
            </a:endParaRPr>
          </a:p>
        </p:txBody>
      </p:sp>
      <p:graphicFrame>
        <p:nvGraphicFramePr>
          <p:cNvPr id="37891" name="Group 3"/>
          <p:cNvGraphicFramePr>
            <a:graphicFrameLocks noGrp="1"/>
          </p:cNvGraphicFramePr>
          <p:nvPr>
            <p:custDataLst>
              <p:tags r:id="rId2"/>
            </p:custDataLst>
          </p:nvPr>
        </p:nvGraphicFramePr>
        <p:xfrm>
          <a:off x="1711325" y="909955"/>
          <a:ext cx="9110345" cy="5835015"/>
        </p:xfrm>
        <a:graphic>
          <a:graphicData uri="http://schemas.openxmlformats.org/drawingml/2006/table">
            <a:tbl>
              <a:tblPr/>
              <a:tblGrid>
                <a:gridCol w="577215"/>
                <a:gridCol w="2760345"/>
                <a:gridCol w="2089150"/>
                <a:gridCol w="1328420"/>
                <a:gridCol w="1387475"/>
                <a:gridCol w="967740"/>
              </a:tblGrid>
              <a:tr h="57912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zh-CN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序</a:t>
                      </a:r>
                      <a:endParaRPr kumimoji="0" lang="zh-CN" altLang="zh-CN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zh-CN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号</a:t>
                      </a:r>
                      <a:endParaRPr kumimoji="0" lang="zh-CN" altLang="zh-CN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zh-CN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教材（专著）名称</a:t>
                      </a:r>
                      <a:endParaRPr kumimoji="0" lang="zh-CN" altLang="zh-CN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zh-CN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出版社</a:t>
                      </a:r>
                      <a:endParaRPr kumimoji="0" lang="zh-CN" altLang="zh-CN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zh-CN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出版时间</a:t>
                      </a:r>
                      <a:endParaRPr kumimoji="0" lang="zh-CN" altLang="zh-CN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zh-CN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教师姓名</a:t>
                      </a:r>
                      <a:endParaRPr kumimoji="0" lang="zh-CN" altLang="zh-CN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zh-CN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角色</a:t>
                      </a:r>
                      <a:endParaRPr kumimoji="0" lang="zh-CN" altLang="zh-CN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F0"/>
                    </a:solidFill>
                  </a:tcPr>
                </a:tc>
              </a:tr>
              <a:tr h="81851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1</a:t>
                      </a:r>
                      <a:endParaRPr kumimoji="0" lang="en-US" altLang="zh-CN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zh-CN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市场调查与预测</a:t>
                      </a:r>
                      <a:endParaRPr kumimoji="0" lang="zh-CN" altLang="zh-CN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zh-CN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（教育部“十三五”规划）</a:t>
                      </a:r>
                      <a:endParaRPr kumimoji="0" lang="zh-CN" altLang="zh-CN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zh-CN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大连理工大学出版社</a:t>
                      </a:r>
                      <a:endParaRPr kumimoji="0" lang="zh-CN" altLang="zh-CN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2020-03</a:t>
                      </a:r>
                      <a:endParaRPr kumimoji="0" lang="en-US" altLang="zh-CN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zh-CN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彭娟</a:t>
                      </a:r>
                      <a:endParaRPr kumimoji="0" lang="zh-CN" altLang="zh-CN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zh-CN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主编</a:t>
                      </a:r>
                      <a:endParaRPr kumimoji="0" lang="zh-CN" altLang="zh-CN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  <a:tr h="81724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2</a:t>
                      </a:r>
                      <a:endParaRPr kumimoji="0" lang="en-US" altLang="zh-CN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zh-CN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市场调查与预测实训</a:t>
                      </a:r>
                      <a:endParaRPr kumimoji="0" lang="zh-CN" altLang="zh-CN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lang="zh-CN" altLang="zh-CN" sz="1400" b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宋体" panose="02010600030101010101" pitchFamily="2" charset="-122"/>
                          <a:sym typeface="+mn-ea"/>
                        </a:rPr>
                        <a:t>（教育部</a:t>
                      </a:r>
                      <a:r>
                        <a:rPr kumimoji="0" lang="zh-CN" altLang="zh-CN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“十三五”规划）</a:t>
                      </a:r>
                      <a:endParaRPr kumimoji="0" lang="zh-CN" altLang="zh-CN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zh-CN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大连理工大学出版社</a:t>
                      </a:r>
                      <a:endParaRPr kumimoji="0" lang="zh-CN" altLang="zh-CN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2020-03</a:t>
                      </a:r>
                      <a:endParaRPr kumimoji="0" lang="en-US" altLang="zh-CN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zh-CN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彭娟</a:t>
                      </a:r>
                      <a:endParaRPr kumimoji="0" lang="zh-CN" altLang="zh-CN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zh-CN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主编</a:t>
                      </a:r>
                      <a:endParaRPr kumimoji="0" lang="zh-CN" altLang="zh-CN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  <a:tr h="81788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3</a:t>
                      </a:r>
                      <a:endParaRPr kumimoji="0" lang="en-US" altLang="zh-CN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zh-CN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广告实务</a:t>
                      </a:r>
                      <a:endParaRPr kumimoji="0" lang="zh-CN" altLang="zh-CN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lang="zh-CN" altLang="zh-CN" sz="1400" b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宋体" panose="02010600030101010101" pitchFamily="2" charset="-122"/>
                          <a:sym typeface="+mn-ea"/>
                        </a:rPr>
                        <a:t>（教育部</a:t>
                      </a:r>
                      <a:r>
                        <a:rPr kumimoji="0" lang="zh-CN" altLang="zh-CN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“十三五”规划）</a:t>
                      </a:r>
                      <a:endParaRPr kumimoji="0" lang="zh-CN" altLang="zh-CN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zh-CN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大连理工大学出版社</a:t>
                      </a:r>
                      <a:endParaRPr kumimoji="0" lang="zh-CN" altLang="zh-CN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2019-07</a:t>
                      </a:r>
                      <a:endParaRPr kumimoji="0" lang="en-US" altLang="zh-CN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zh-CN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严琳</a:t>
                      </a:r>
                      <a:endParaRPr kumimoji="0" lang="zh-CN" altLang="zh-CN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zh-CN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副主编</a:t>
                      </a:r>
                      <a:endParaRPr kumimoji="0" lang="zh-CN" altLang="zh-CN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  <a:tr h="73533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4</a:t>
                      </a:r>
                      <a:endParaRPr kumimoji="0" lang="en-US" altLang="zh-CN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zh-CN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市场营销</a:t>
                      </a:r>
                      <a:endParaRPr kumimoji="0" lang="zh-CN" altLang="zh-CN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  <a:p>
                      <a:pPr marL="0" marR="0" lvl="0" algn="ctr" defTabSz="914400" rtl="0" eaLnBrk="0" fontAlgn="base" latinLnBrk="0" hangingPunct="0">
                        <a:lnSpc>
                          <a:spcPct val="100000"/>
                        </a:lnSpc>
                        <a:buClrTx/>
                        <a:buSzTx/>
                        <a:buFontTx/>
                        <a:buNone/>
                      </a:pPr>
                      <a:r>
                        <a:rPr kumimoji="0" lang="zh-CN" altLang="zh-CN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（教育部“十二五”规划）</a:t>
                      </a:r>
                      <a:endParaRPr kumimoji="0" lang="zh-CN" altLang="zh-CN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zh-CN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大连理工大学出版社</a:t>
                      </a:r>
                      <a:endParaRPr kumimoji="0" lang="zh-CN" altLang="zh-CN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2019-03</a:t>
                      </a:r>
                      <a:endParaRPr kumimoji="0" lang="en-US" altLang="zh-CN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zh-CN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易正伟</a:t>
                      </a:r>
                      <a:endParaRPr kumimoji="0" lang="zh-CN" altLang="zh-CN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zh-CN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主编</a:t>
                      </a:r>
                      <a:endParaRPr kumimoji="0" lang="zh-CN" altLang="zh-CN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  <a:tr h="7239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5</a:t>
                      </a:r>
                      <a:endParaRPr kumimoji="0" lang="en-US" altLang="zh-CN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zh-CN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销售管理原理</a:t>
                      </a:r>
                      <a:endParaRPr kumimoji="0" lang="zh-CN" altLang="zh-CN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zh-CN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与实务</a:t>
                      </a:r>
                      <a:endParaRPr kumimoji="0" lang="zh-CN" altLang="zh-CN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zh-CN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中国水利水电出版社</a:t>
                      </a:r>
                      <a:endParaRPr kumimoji="0" lang="zh-CN" altLang="zh-CN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2014-12</a:t>
                      </a:r>
                      <a:endParaRPr kumimoji="0" lang="en-US" altLang="zh-CN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zh-CN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易正伟</a:t>
                      </a:r>
                      <a:endParaRPr kumimoji="0" lang="zh-CN" altLang="zh-CN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zh-CN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主编</a:t>
                      </a:r>
                      <a:endParaRPr kumimoji="0" lang="zh-CN" altLang="zh-CN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  <a:tr h="460375">
                <a:tc>
                  <a:txBody>
                    <a:bodyPr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6</a:t>
                      </a:r>
                      <a:endParaRPr kumimoji="0" lang="en-US" altLang="zh-CN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zh-CN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连锁经营管理原理与实务</a:t>
                      </a:r>
                      <a:endParaRPr kumimoji="0" lang="zh-CN" altLang="zh-CN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zh-CN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中国水利水电出版社</a:t>
                      </a:r>
                      <a:endParaRPr kumimoji="0" lang="zh-CN" altLang="zh-CN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2014-12</a:t>
                      </a:r>
                      <a:endParaRPr kumimoji="0" lang="en-US" altLang="zh-CN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zh-CN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彭娟</a:t>
                      </a:r>
                      <a:endParaRPr kumimoji="0" lang="zh-CN" altLang="zh-CN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zh-CN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主编</a:t>
                      </a:r>
                      <a:endParaRPr kumimoji="0" lang="zh-CN" altLang="zh-CN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  <a:tr h="4603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7</a:t>
                      </a:r>
                      <a:endParaRPr kumimoji="0" lang="en-US" altLang="zh-CN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zh-CN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市场营销学</a:t>
                      </a:r>
                      <a:endParaRPr kumimoji="0" lang="zh-CN" altLang="zh-CN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zh-CN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中山大学出版社</a:t>
                      </a:r>
                      <a:endParaRPr kumimoji="0" lang="zh-CN" altLang="zh-CN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2012-08</a:t>
                      </a:r>
                      <a:endParaRPr kumimoji="0" lang="en-US" altLang="zh-CN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zh-CN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于雁翎</a:t>
                      </a:r>
                      <a:endParaRPr kumimoji="0" lang="zh-CN" altLang="zh-CN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zh-CN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主编</a:t>
                      </a:r>
                      <a:endParaRPr kumimoji="0" lang="zh-CN" altLang="zh-CN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  <a:tr h="4222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8</a:t>
                      </a:r>
                      <a:endParaRPr kumimoji="0" lang="en-US" altLang="zh-CN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zh-CN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客户关系管理</a:t>
                      </a:r>
                      <a:endParaRPr kumimoji="0" lang="zh-CN" altLang="zh-CN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zh-CN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清华大学出版社</a:t>
                      </a:r>
                      <a:endParaRPr kumimoji="0" lang="zh-CN" altLang="zh-CN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2013-08</a:t>
                      </a:r>
                      <a:endParaRPr kumimoji="0" lang="en-US" altLang="zh-CN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zh-CN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易正伟</a:t>
                      </a:r>
                      <a:endParaRPr kumimoji="0" lang="zh-CN" altLang="zh-CN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zh-CN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主编</a:t>
                      </a:r>
                      <a:endParaRPr kumimoji="0" lang="zh-CN" altLang="zh-CN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19457" name="Rectangle 2"/>
          <p:cNvSpPr/>
          <p:nvPr/>
        </p:nvSpPr>
        <p:spPr>
          <a:xfrm>
            <a:off x="982187" y="1917383"/>
            <a:ext cx="438150" cy="3169285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none" anchor="ctr" anchorCtr="0">
            <a:spAutoFit/>
          </a:bodyPr>
          <a:p>
            <a:pPr algn="ctr"/>
            <a:r>
              <a:rPr lang="zh-CN" altLang="en-US" sz="2000" b="1" dirty="0">
                <a:solidFill>
                  <a:srgbClr val="000000"/>
                </a:solidFill>
                <a:latin typeface="楷体_GB2312" pitchFamily="1" charset="-122"/>
                <a:ea typeface="楷体_GB2312" pitchFamily="1" charset="-122"/>
              </a:rPr>
              <a:t>市</a:t>
            </a:r>
            <a:endParaRPr lang="zh-CN" altLang="en-US" sz="2000" b="1" dirty="0">
              <a:solidFill>
                <a:srgbClr val="000000"/>
              </a:solidFill>
              <a:latin typeface="楷体_GB2312" pitchFamily="1" charset="-122"/>
              <a:ea typeface="楷体_GB2312" pitchFamily="1" charset="-122"/>
            </a:endParaRPr>
          </a:p>
          <a:p>
            <a:pPr algn="ctr"/>
            <a:r>
              <a:rPr lang="zh-CN" altLang="en-US" sz="2000" b="1" dirty="0">
                <a:solidFill>
                  <a:srgbClr val="000000"/>
                </a:solidFill>
                <a:latin typeface="楷体_GB2312" pitchFamily="1" charset="-122"/>
                <a:ea typeface="楷体_GB2312" pitchFamily="1" charset="-122"/>
              </a:rPr>
              <a:t>场</a:t>
            </a:r>
            <a:endParaRPr lang="zh-CN" altLang="en-US" sz="2000" b="1" dirty="0">
              <a:solidFill>
                <a:srgbClr val="000000"/>
              </a:solidFill>
              <a:latin typeface="楷体_GB2312" pitchFamily="1" charset="-122"/>
              <a:ea typeface="楷体_GB2312" pitchFamily="1" charset="-122"/>
            </a:endParaRPr>
          </a:p>
          <a:p>
            <a:pPr algn="ctr"/>
            <a:r>
              <a:rPr lang="zh-CN" altLang="en-US" sz="2000" b="1" dirty="0">
                <a:solidFill>
                  <a:srgbClr val="000000"/>
                </a:solidFill>
                <a:latin typeface="楷体_GB2312" pitchFamily="1" charset="-122"/>
                <a:ea typeface="楷体_GB2312" pitchFamily="1" charset="-122"/>
              </a:rPr>
              <a:t>营</a:t>
            </a:r>
            <a:endParaRPr lang="zh-CN" altLang="en-US" sz="2000" b="1" dirty="0">
              <a:solidFill>
                <a:srgbClr val="000000"/>
              </a:solidFill>
              <a:latin typeface="楷体_GB2312" pitchFamily="1" charset="-122"/>
              <a:ea typeface="楷体_GB2312" pitchFamily="1" charset="-122"/>
            </a:endParaRPr>
          </a:p>
          <a:p>
            <a:pPr algn="ctr"/>
            <a:r>
              <a:rPr lang="zh-CN" altLang="en-US" sz="2000" b="1" dirty="0">
                <a:solidFill>
                  <a:srgbClr val="000000"/>
                </a:solidFill>
                <a:latin typeface="楷体_GB2312" pitchFamily="1" charset="-122"/>
                <a:ea typeface="楷体_GB2312" pitchFamily="1" charset="-122"/>
              </a:rPr>
              <a:t>销</a:t>
            </a:r>
            <a:endParaRPr lang="zh-CN" altLang="en-US" sz="2000" b="1" dirty="0">
              <a:solidFill>
                <a:srgbClr val="000000"/>
              </a:solidFill>
              <a:latin typeface="楷体_GB2312" pitchFamily="1" charset="-122"/>
              <a:ea typeface="楷体_GB2312" pitchFamily="1" charset="-122"/>
            </a:endParaRPr>
          </a:p>
          <a:p>
            <a:pPr algn="ctr"/>
            <a:r>
              <a:rPr lang="zh-CN" altLang="en-US" sz="2000" b="1" dirty="0">
                <a:solidFill>
                  <a:srgbClr val="000000"/>
                </a:solidFill>
                <a:latin typeface="楷体_GB2312" pitchFamily="1" charset="-122"/>
                <a:ea typeface="楷体_GB2312" pitchFamily="1" charset="-122"/>
              </a:rPr>
              <a:t>专</a:t>
            </a:r>
            <a:endParaRPr lang="zh-CN" altLang="en-US" sz="2000" b="1" dirty="0">
              <a:solidFill>
                <a:srgbClr val="000000"/>
              </a:solidFill>
              <a:latin typeface="楷体_GB2312" pitchFamily="1" charset="-122"/>
              <a:ea typeface="楷体_GB2312" pitchFamily="1" charset="-122"/>
            </a:endParaRPr>
          </a:p>
          <a:p>
            <a:pPr algn="ctr"/>
            <a:r>
              <a:rPr lang="zh-CN" altLang="en-US" sz="2000" b="1" dirty="0">
                <a:solidFill>
                  <a:srgbClr val="000000"/>
                </a:solidFill>
                <a:latin typeface="楷体_GB2312" pitchFamily="1" charset="-122"/>
                <a:ea typeface="楷体_GB2312" pitchFamily="1" charset="-122"/>
              </a:rPr>
              <a:t>业</a:t>
            </a:r>
            <a:endParaRPr lang="zh-CN" altLang="en-US" sz="2000" b="1" dirty="0">
              <a:solidFill>
                <a:srgbClr val="000000"/>
              </a:solidFill>
              <a:latin typeface="楷体_GB2312" pitchFamily="1" charset="-122"/>
              <a:ea typeface="楷体_GB2312" pitchFamily="1" charset="-122"/>
            </a:endParaRPr>
          </a:p>
          <a:p>
            <a:pPr algn="ctr"/>
            <a:r>
              <a:rPr lang="zh-CN" altLang="en-US" sz="2000" b="1" dirty="0">
                <a:solidFill>
                  <a:srgbClr val="000000"/>
                </a:solidFill>
                <a:latin typeface="楷体_GB2312" pitchFamily="1" charset="-122"/>
                <a:ea typeface="楷体_GB2312" pitchFamily="1" charset="-122"/>
              </a:rPr>
              <a:t>自</a:t>
            </a:r>
            <a:endParaRPr lang="zh-CN" altLang="en-US" sz="2000" b="1" dirty="0">
              <a:solidFill>
                <a:srgbClr val="000000"/>
              </a:solidFill>
              <a:latin typeface="楷体_GB2312" pitchFamily="1" charset="-122"/>
              <a:ea typeface="楷体_GB2312" pitchFamily="1" charset="-122"/>
            </a:endParaRPr>
          </a:p>
          <a:p>
            <a:pPr algn="ctr"/>
            <a:r>
              <a:rPr lang="zh-CN" altLang="en-US" sz="2000" b="1" dirty="0">
                <a:solidFill>
                  <a:srgbClr val="000000"/>
                </a:solidFill>
                <a:latin typeface="楷体_GB2312" pitchFamily="1" charset="-122"/>
                <a:ea typeface="楷体_GB2312" pitchFamily="1" charset="-122"/>
              </a:rPr>
              <a:t>编</a:t>
            </a:r>
            <a:endParaRPr lang="zh-CN" altLang="en-US" sz="2000" b="1" dirty="0">
              <a:solidFill>
                <a:srgbClr val="000000"/>
              </a:solidFill>
              <a:latin typeface="楷体_GB2312" pitchFamily="1" charset="-122"/>
              <a:ea typeface="楷体_GB2312" pitchFamily="1" charset="-122"/>
            </a:endParaRPr>
          </a:p>
          <a:p>
            <a:pPr algn="ctr"/>
            <a:r>
              <a:rPr lang="zh-CN" altLang="en-US" sz="2000" b="1" dirty="0">
                <a:solidFill>
                  <a:srgbClr val="000000"/>
                </a:solidFill>
                <a:latin typeface="楷体_GB2312" pitchFamily="1" charset="-122"/>
                <a:ea typeface="楷体_GB2312" pitchFamily="1" charset="-122"/>
              </a:rPr>
              <a:t>教</a:t>
            </a:r>
            <a:endParaRPr lang="zh-CN" altLang="en-US" sz="2000" b="1" dirty="0">
              <a:solidFill>
                <a:srgbClr val="000000"/>
              </a:solidFill>
              <a:latin typeface="楷体_GB2312" pitchFamily="1" charset="-122"/>
              <a:ea typeface="楷体_GB2312" pitchFamily="1" charset="-122"/>
            </a:endParaRPr>
          </a:p>
          <a:p>
            <a:pPr algn="ctr"/>
            <a:r>
              <a:rPr lang="zh-CN" altLang="en-US" sz="2000" b="1" dirty="0">
                <a:solidFill>
                  <a:srgbClr val="000000"/>
                </a:solidFill>
                <a:latin typeface="楷体_GB2312" pitchFamily="1" charset="-122"/>
                <a:ea typeface="楷体_GB2312" pitchFamily="1" charset="-122"/>
              </a:rPr>
              <a:t>材</a:t>
            </a:r>
            <a:endParaRPr lang="zh-CN" altLang="en-US" sz="2000" b="1" dirty="0">
              <a:solidFill>
                <a:srgbClr val="000000"/>
              </a:solidFill>
              <a:latin typeface="楷体_GB2312" pitchFamily="1" charset="-122"/>
              <a:ea typeface="楷体_GB2312" pitchFamily="1" charset="-122"/>
            </a:endParaRPr>
          </a:p>
        </p:txBody>
      </p:sp>
    </p:spTree>
  </p:cSld>
  <p:clrMapOvr>
    <a:masterClrMapping/>
  </p:clrMapOvr>
  <p:transition spd="slow" advClick="0" advTm="0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2" dur="500"/>
                                        <p:tgtEl>
                                          <p:spTgt spid="378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ldLvl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 flipV="1">
            <a:off x="0" y="1537631"/>
            <a:ext cx="12190097" cy="3357035"/>
          </a:xfrm>
          <a:prstGeom prst="rect">
            <a:avLst/>
          </a:prstGeom>
          <a:solidFill>
            <a:srgbClr val="F24B00"/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 flipV="1">
            <a:off x="0" y="1596898"/>
            <a:ext cx="12190097" cy="3357035"/>
          </a:xfrm>
          <a:prstGeom prst="rect">
            <a:avLst/>
          </a:prstGeom>
          <a:solidFill>
            <a:srgbClr val="FF834B">
              <a:alpha val="80000"/>
            </a:srgb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3529669" y="2754555"/>
            <a:ext cx="5130756" cy="92202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"/>
            </a:scene3d>
            <a:sp3d extrusionH="6350000" prstMaterial="matte">
              <a:extrusionClr>
                <a:srgbClr val="FFA075"/>
              </a:extrusionClr>
            </a:sp3d>
          </a:bodyPr>
          <a:lstStyle/>
          <a:p>
            <a:pPr algn="ctr"/>
            <a:r>
              <a:rPr lang="en-US" altLang="zh-CN" sz="5400" b="1" dirty="0" smtClean="0">
                <a:solidFill>
                  <a:schemeClr val="bg1"/>
                </a:solidFill>
                <a:latin typeface="Arial Black" panose="020B0A04020102020204" pitchFamily="34" charset="0"/>
                <a:ea typeface="微软雅黑" panose="020B0503020204020204" pitchFamily="34" charset="-122"/>
                <a:cs typeface="Verdana" panose="020B0604030504040204" pitchFamily="34" charset="0"/>
              </a:rPr>
              <a:t>THANK YOU</a:t>
            </a:r>
            <a:endParaRPr lang="zh-CN" altLang="en-US" sz="5400" b="1" dirty="0">
              <a:solidFill>
                <a:schemeClr val="bg1"/>
              </a:solidFill>
              <a:latin typeface="Arial Black" panose="020B0A04020102020204" pitchFamily="34" charset="0"/>
              <a:ea typeface="微软雅黑" panose="020B0503020204020204" pitchFamily="34" charset="-122"/>
              <a:cs typeface="Verdana" panose="020B060403050404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圆角矩形 15"/>
          <p:cNvSpPr/>
          <p:nvPr/>
        </p:nvSpPr>
        <p:spPr>
          <a:xfrm>
            <a:off x="5500821" y="1529911"/>
            <a:ext cx="513261" cy="511504"/>
          </a:xfrm>
          <a:prstGeom prst="round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60" tIns="60980" rIns="121960" bIns="60980" anchor="ctr"/>
          <a:lstStyle/>
          <a:p>
            <a:pPr algn="ctr">
              <a:defRPr/>
            </a:pPr>
            <a:r>
              <a:rPr lang="en-US" altLang="zh-CN" sz="3600" dirty="0">
                <a:latin typeface="+mj-lt"/>
                <a:ea typeface="Arial Unicode MS" panose="020B0604020202020204" pitchFamily="34" charset="-122"/>
                <a:cs typeface="Arial Unicode MS" panose="020B0604020202020204" pitchFamily="34" charset="-122"/>
              </a:rPr>
              <a:t>1</a:t>
            </a:r>
            <a:endParaRPr lang="zh-CN" altLang="en-US" sz="3600" dirty="0">
              <a:latin typeface="+mj-lt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grpSp>
        <p:nvGrpSpPr>
          <p:cNvPr id="17" name="组合 16"/>
          <p:cNvGrpSpPr/>
          <p:nvPr/>
        </p:nvGrpSpPr>
        <p:grpSpPr>
          <a:xfrm>
            <a:off x="6383020" y="1529715"/>
            <a:ext cx="4107815" cy="511810"/>
            <a:chOff x="6339097" y="1573726"/>
            <a:chExt cx="3744416" cy="511504"/>
          </a:xfrm>
        </p:grpSpPr>
        <p:sp>
          <p:nvSpPr>
            <p:cNvPr id="18" name="圆角矩形 17"/>
            <p:cNvSpPr/>
            <p:nvPr/>
          </p:nvSpPr>
          <p:spPr>
            <a:xfrm>
              <a:off x="6339097" y="1573726"/>
              <a:ext cx="3744416" cy="511504"/>
            </a:xfrm>
            <a:prstGeom prst="roundRect">
              <a:avLst/>
            </a:prstGeom>
            <a:solidFill>
              <a:schemeClr val="accent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21960" tIns="60980" rIns="121960" bIns="60980" anchor="ctr"/>
            <a:lstStyle/>
            <a:p>
              <a:pPr algn="ctr">
                <a:defRPr/>
              </a:pPr>
              <a:endParaRPr lang="zh-CN" altLang="en-US" sz="3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 Unicode MS" panose="020B0604020202020204" pitchFamily="34" charset="-122"/>
              </a:endParaRPr>
            </a:p>
          </p:txBody>
        </p:sp>
        <p:sp>
          <p:nvSpPr>
            <p:cNvPr id="19" name="矩形 18"/>
            <p:cNvSpPr/>
            <p:nvPr/>
          </p:nvSpPr>
          <p:spPr>
            <a:xfrm>
              <a:off x="7101138" y="1631783"/>
              <a:ext cx="2653074" cy="429003"/>
            </a:xfrm>
            <a:prstGeom prst="rect">
              <a:avLst/>
            </a:prstGeom>
          </p:spPr>
          <p:txBody>
            <a:bodyPr wrap="square" lIns="121960" tIns="60980" rIns="121960" bIns="60980">
              <a:spAutoFit/>
            </a:bodyPr>
            <a:lstStyle/>
            <a:p>
              <a:pPr>
                <a:defRPr/>
              </a:pPr>
              <a:r>
                <a:rPr lang="zh-CN" altLang="zh-CN" sz="2000" b="1" kern="1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rPr>
                <a:t>专  业  发  展  史</a:t>
              </a:r>
              <a:endParaRPr lang="zh-CN" altLang="zh-CN" sz="2000" b="1" kern="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endParaRPr>
            </a:p>
          </p:txBody>
        </p:sp>
      </p:grpSp>
      <p:sp>
        <p:nvSpPr>
          <p:cNvPr id="20" name="圆角矩形 19"/>
          <p:cNvSpPr/>
          <p:nvPr/>
        </p:nvSpPr>
        <p:spPr>
          <a:xfrm>
            <a:off x="5500821" y="2366363"/>
            <a:ext cx="513261" cy="511504"/>
          </a:xfrm>
          <a:prstGeom prst="round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60" tIns="60980" rIns="121960" bIns="60980" anchor="ctr"/>
          <a:lstStyle/>
          <a:p>
            <a:pPr algn="ctr">
              <a:defRPr/>
            </a:pPr>
            <a:r>
              <a:rPr lang="en-US" altLang="zh-CN" sz="3600" dirty="0">
                <a:latin typeface="+mj-lt"/>
                <a:ea typeface="Arial Unicode MS" panose="020B0604020202020204" pitchFamily="34" charset="-122"/>
                <a:cs typeface="Arial Unicode MS" panose="020B0604020202020204" pitchFamily="34" charset="-122"/>
              </a:rPr>
              <a:t>2</a:t>
            </a:r>
            <a:endParaRPr lang="zh-CN" altLang="en-US" sz="3600" dirty="0">
              <a:latin typeface="+mj-lt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grpSp>
        <p:nvGrpSpPr>
          <p:cNvPr id="21" name="组合 20"/>
          <p:cNvGrpSpPr/>
          <p:nvPr/>
        </p:nvGrpSpPr>
        <p:grpSpPr>
          <a:xfrm>
            <a:off x="6358890" y="2366645"/>
            <a:ext cx="4131945" cy="511810"/>
            <a:chOff x="6315199" y="2410178"/>
            <a:chExt cx="3744416" cy="511504"/>
          </a:xfrm>
        </p:grpSpPr>
        <p:sp>
          <p:nvSpPr>
            <p:cNvPr id="22" name="圆角矩形 21"/>
            <p:cNvSpPr/>
            <p:nvPr/>
          </p:nvSpPr>
          <p:spPr>
            <a:xfrm>
              <a:off x="6315199" y="2410178"/>
              <a:ext cx="3744416" cy="511504"/>
            </a:xfrm>
            <a:prstGeom prst="roundRect">
              <a:avLst/>
            </a:prstGeom>
            <a:solidFill>
              <a:schemeClr val="accent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21960" tIns="60980" rIns="121960" bIns="60980" anchor="ctr"/>
            <a:lstStyle/>
            <a:p>
              <a:pPr algn="ctr">
                <a:defRPr/>
              </a:pPr>
              <a:endParaRPr lang="zh-CN" altLang="en-US" sz="3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 Unicode MS" panose="020B0604020202020204" pitchFamily="34" charset="-122"/>
              </a:endParaRPr>
            </a:p>
          </p:txBody>
        </p:sp>
        <p:sp>
          <p:nvSpPr>
            <p:cNvPr id="23" name="矩形 22"/>
            <p:cNvSpPr/>
            <p:nvPr/>
          </p:nvSpPr>
          <p:spPr>
            <a:xfrm>
              <a:off x="6746999" y="2450183"/>
              <a:ext cx="2946400" cy="429003"/>
            </a:xfrm>
            <a:prstGeom prst="rect">
              <a:avLst/>
            </a:prstGeom>
          </p:spPr>
          <p:txBody>
            <a:bodyPr wrap="square" lIns="121960" tIns="60980" rIns="121960" bIns="60980">
              <a:spAutoFit/>
            </a:bodyPr>
            <a:lstStyle/>
            <a:p>
              <a:pPr>
                <a:defRPr/>
              </a:pPr>
              <a:r>
                <a:rPr lang="en-US" altLang="zh-CN" sz="2000" b="1" kern="1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rPr>
                <a:t>          </a:t>
              </a:r>
              <a:r>
                <a:rPr lang="zh-CN" altLang="en-US" sz="20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ea"/>
                </a:rPr>
                <a:t>专业定位</a:t>
              </a:r>
              <a:endParaRPr lang="zh-CN" altLang="en-US" sz="2000" b="1" kern="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endParaRPr>
            </a:p>
          </p:txBody>
        </p:sp>
      </p:grpSp>
      <p:sp>
        <p:nvSpPr>
          <p:cNvPr id="24" name="圆角矩形 23"/>
          <p:cNvSpPr/>
          <p:nvPr/>
        </p:nvSpPr>
        <p:spPr>
          <a:xfrm>
            <a:off x="5500821" y="3252216"/>
            <a:ext cx="513261" cy="511504"/>
          </a:xfrm>
          <a:prstGeom prst="round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60" tIns="60980" rIns="121960" bIns="60980" anchor="ctr"/>
          <a:lstStyle/>
          <a:p>
            <a:pPr algn="ctr">
              <a:defRPr/>
            </a:pPr>
            <a:r>
              <a:rPr lang="en-US" altLang="zh-CN" sz="3600" dirty="0">
                <a:latin typeface="+mj-lt"/>
                <a:ea typeface="Arial Unicode MS" panose="020B0604020202020204" pitchFamily="34" charset="-122"/>
                <a:cs typeface="Arial Unicode MS" panose="020B0604020202020204" pitchFamily="34" charset="-122"/>
              </a:rPr>
              <a:t>3</a:t>
            </a:r>
            <a:endParaRPr lang="zh-CN" altLang="en-US" sz="3600" dirty="0">
              <a:latin typeface="+mj-lt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grpSp>
        <p:nvGrpSpPr>
          <p:cNvPr id="25" name="组合 24"/>
          <p:cNvGrpSpPr/>
          <p:nvPr/>
        </p:nvGrpSpPr>
        <p:grpSpPr>
          <a:xfrm>
            <a:off x="6383020" y="3252470"/>
            <a:ext cx="4191635" cy="511504"/>
            <a:chOff x="6339097" y="3296031"/>
            <a:chExt cx="3820821" cy="511504"/>
          </a:xfrm>
        </p:grpSpPr>
        <p:sp>
          <p:nvSpPr>
            <p:cNvPr id="26" name="圆角矩形 25"/>
            <p:cNvSpPr/>
            <p:nvPr/>
          </p:nvSpPr>
          <p:spPr>
            <a:xfrm>
              <a:off x="6339097" y="3296031"/>
              <a:ext cx="3744416" cy="511504"/>
            </a:xfrm>
            <a:prstGeom prst="roundRect">
              <a:avLst/>
            </a:prstGeom>
            <a:solidFill>
              <a:schemeClr val="accent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21960" tIns="60980" rIns="121960" bIns="60980" anchor="ctr"/>
            <a:lstStyle/>
            <a:p>
              <a:pPr algn="ctr">
                <a:defRPr/>
              </a:pPr>
              <a:endParaRPr lang="zh-CN" altLang="en-US" sz="3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 Unicode MS" panose="020B0604020202020204" pitchFamily="34" charset="-122"/>
              </a:endParaRPr>
            </a:p>
          </p:txBody>
        </p:sp>
        <p:sp>
          <p:nvSpPr>
            <p:cNvPr id="27" name="矩形 26"/>
            <p:cNvSpPr/>
            <p:nvPr/>
          </p:nvSpPr>
          <p:spPr>
            <a:xfrm>
              <a:off x="6411450" y="3336036"/>
              <a:ext cx="3748468" cy="429260"/>
            </a:xfrm>
            <a:prstGeom prst="rect">
              <a:avLst/>
            </a:prstGeom>
          </p:spPr>
          <p:txBody>
            <a:bodyPr wrap="square" lIns="121960" tIns="60980" rIns="121960" bIns="60980">
              <a:spAutoFit/>
            </a:bodyPr>
            <a:lstStyle/>
            <a:p>
              <a:pPr>
                <a:defRPr/>
              </a:pPr>
              <a:r>
                <a:rPr lang="en-US" altLang="zh-CN" sz="2000" b="1" noProof="0" smtClean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ea"/>
                </a:rPr>
                <a:t>            </a:t>
              </a:r>
              <a:r>
                <a:rPr lang="zh-CN" altLang="en-US" sz="2000" b="1" noProof="0" smtClean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ea"/>
                </a:rPr>
                <a:t>人才培养模式</a:t>
              </a:r>
              <a:endParaRPr lang="zh-CN" altLang="en-US" sz="2000" b="1" kern="10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endParaRPr>
            </a:p>
          </p:txBody>
        </p:sp>
      </p:grpSp>
      <p:sp>
        <p:nvSpPr>
          <p:cNvPr id="28" name="圆角矩形 27"/>
          <p:cNvSpPr/>
          <p:nvPr/>
        </p:nvSpPr>
        <p:spPr>
          <a:xfrm>
            <a:off x="5500821" y="4137088"/>
            <a:ext cx="513261" cy="511504"/>
          </a:xfrm>
          <a:prstGeom prst="round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60" tIns="60980" rIns="121960" bIns="60980" anchor="ctr"/>
          <a:lstStyle/>
          <a:p>
            <a:pPr algn="ctr">
              <a:defRPr/>
            </a:pPr>
            <a:r>
              <a:rPr lang="en-US" altLang="zh-CN" sz="3600" dirty="0">
                <a:latin typeface="+mj-lt"/>
                <a:ea typeface="Arial Unicode MS" panose="020B0604020202020204" pitchFamily="34" charset="-122"/>
                <a:cs typeface="Arial Unicode MS" panose="020B0604020202020204" pitchFamily="34" charset="-122"/>
              </a:rPr>
              <a:t>4</a:t>
            </a:r>
            <a:endParaRPr lang="zh-CN" altLang="en-US" sz="3600" dirty="0">
              <a:latin typeface="+mj-lt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grpSp>
        <p:nvGrpSpPr>
          <p:cNvPr id="29" name="组合 28"/>
          <p:cNvGrpSpPr/>
          <p:nvPr/>
        </p:nvGrpSpPr>
        <p:grpSpPr>
          <a:xfrm>
            <a:off x="6383020" y="4137025"/>
            <a:ext cx="4107815" cy="511504"/>
            <a:chOff x="6339097" y="4180903"/>
            <a:chExt cx="3744416" cy="511504"/>
          </a:xfrm>
        </p:grpSpPr>
        <p:sp>
          <p:nvSpPr>
            <p:cNvPr id="30" name="圆角矩形 29"/>
            <p:cNvSpPr/>
            <p:nvPr/>
          </p:nvSpPr>
          <p:spPr>
            <a:xfrm>
              <a:off x="6339097" y="4180903"/>
              <a:ext cx="3744416" cy="511504"/>
            </a:xfrm>
            <a:prstGeom prst="roundRect">
              <a:avLst/>
            </a:prstGeom>
            <a:solidFill>
              <a:schemeClr val="accent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21960" tIns="60980" rIns="121960" bIns="60980" anchor="ctr"/>
            <a:lstStyle/>
            <a:p>
              <a:pPr algn="ctr">
                <a:defRPr/>
              </a:pPr>
              <a:endParaRPr lang="zh-CN" altLang="en-US" sz="3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 Unicode MS" panose="020B0604020202020204" pitchFamily="34" charset="-122"/>
              </a:endParaRPr>
            </a:p>
          </p:txBody>
        </p:sp>
        <p:sp>
          <p:nvSpPr>
            <p:cNvPr id="31" name="矩形 30"/>
            <p:cNvSpPr/>
            <p:nvPr/>
          </p:nvSpPr>
          <p:spPr>
            <a:xfrm>
              <a:off x="7187401" y="4222178"/>
              <a:ext cx="2195830" cy="429260"/>
            </a:xfrm>
            <a:prstGeom prst="rect">
              <a:avLst/>
            </a:prstGeom>
          </p:spPr>
          <p:txBody>
            <a:bodyPr wrap="square" lIns="121960" tIns="60980" rIns="121960" bIns="60980">
              <a:spAutoFit/>
            </a:bodyPr>
            <a:lstStyle/>
            <a:p>
              <a:pPr>
                <a:defRPr/>
              </a:pPr>
              <a:r>
                <a:rPr lang="en-US" altLang="zh-CN" sz="2000" b="1" kern="1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rPr>
                <a:t>    </a:t>
              </a:r>
              <a:r>
                <a:rPr lang="zh-CN" altLang="en-US" sz="20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ea"/>
                </a:rPr>
                <a:t>课程体系</a:t>
              </a:r>
              <a:endParaRPr lang="zh-CN" altLang="en-US" sz="2000" b="1" kern="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endParaRPr>
            </a:p>
          </p:txBody>
        </p:sp>
      </p:grpSp>
      <p:sp>
        <p:nvSpPr>
          <p:cNvPr id="32" name="圆角矩形 31"/>
          <p:cNvSpPr/>
          <p:nvPr/>
        </p:nvSpPr>
        <p:spPr>
          <a:xfrm>
            <a:off x="5500951" y="5013668"/>
            <a:ext cx="513261" cy="511504"/>
          </a:xfrm>
          <a:prstGeom prst="round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60" tIns="60980" rIns="121960" bIns="60980" anchor="ctr"/>
          <a:lstStyle/>
          <a:p>
            <a:pPr algn="ctr">
              <a:defRPr/>
            </a:pPr>
            <a:r>
              <a:rPr lang="en-US" altLang="zh-CN" sz="3600" dirty="0" smtClean="0">
                <a:latin typeface="+mj-lt"/>
                <a:ea typeface="Arial Unicode MS" panose="020B0604020202020204" pitchFamily="34" charset="-122"/>
                <a:cs typeface="Arial Unicode MS" panose="020B0604020202020204" pitchFamily="34" charset="-122"/>
              </a:rPr>
              <a:t>5</a:t>
            </a:r>
            <a:endParaRPr lang="zh-CN" altLang="en-US" sz="3600" dirty="0">
              <a:latin typeface="+mj-lt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grpSp>
        <p:nvGrpSpPr>
          <p:cNvPr id="33" name="组合 32"/>
          <p:cNvGrpSpPr/>
          <p:nvPr/>
        </p:nvGrpSpPr>
        <p:grpSpPr>
          <a:xfrm>
            <a:off x="6383020" y="5013960"/>
            <a:ext cx="4107815" cy="511810"/>
            <a:chOff x="6339097" y="5057483"/>
            <a:chExt cx="3744416" cy="511810"/>
          </a:xfrm>
        </p:grpSpPr>
        <p:sp>
          <p:nvSpPr>
            <p:cNvPr id="34" name="圆角矩形 33"/>
            <p:cNvSpPr/>
            <p:nvPr/>
          </p:nvSpPr>
          <p:spPr>
            <a:xfrm>
              <a:off x="6339097" y="5057483"/>
              <a:ext cx="3744416" cy="511504"/>
            </a:xfrm>
            <a:prstGeom prst="roundRect">
              <a:avLst/>
            </a:prstGeom>
            <a:solidFill>
              <a:schemeClr val="accent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21960" tIns="60980" rIns="121960" bIns="60980" anchor="ctr"/>
            <a:lstStyle/>
            <a:p>
              <a:pPr algn="ctr">
                <a:defRPr/>
              </a:pPr>
              <a:endParaRPr lang="zh-CN" altLang="en-US" sz="3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 Unicode MS" panose="020B0604020202020204" pitchFamily="34" charset="-122"/>
              </a:endParaRPr>
            </a:p>
          </p:txBody>
        </p:sp>
        <p:sp>
          <p:nvSpPr>
            <p:cNvPr id="35" name="矩形 34"/>
            <p:cNvSpPr/>
            <p:nvPr/>
          </p:nvSpPr>
          <p:spPr>
            <a:xfrm>
              <a:off x="6840938" y="5140033"/>
              <a:ext cx="2711793" cy="429260"/>
            </a:xfrm>
            <a:prstGeom prst="rect">
              <a:avLst/>
            </a:prstGeom>
          </p:spPr>
          <p:txBody>
            <a:bodyPr wrap="square" lIns="121960" tIns="60980" rIns="121960" bIns="60980">
              <a:spAutoFit/>
            </a:bodyPr>
            <a:lstStyle/>
            <a:p>
              <a:pPr>
                <a:defRPr/>
              </a:pPr>
              <a:r>
                <a:rPr lang="en-US" altLang="zh-CN" sz="2000" b="1" noProof="0" smtClean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ea"/>
                </a:rPr>
                <a:t>          </a:t>
              </a:r>
              <a:r>
                <a:rPr lang="zh-CN" altLang="en-US" sz="2000" b="1" noProof="0" smtClean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教学条件</a:t>
              </a:r>
              <a:endParaRPr lang="zh-CN" altLang="en-US" sz="2000" b="1" kern="10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endParaRPr>
            </a:p>
          </p:txBody>
        </p:sp>
      </p:grpSp>
      <p:sp>
        <p:nvSpPr>
          <p:cNvPr id="36" name="矩形 35"/>
          <p:cNvSpPr/>
          <p:nvPr/>
        </p:nvSpPr>
        <p:spPr>
          <a:xfrm>
            <a:off x="-106934" y="0"/>
            <a:ext cx="3469805" cy="6859587"/>
          </a:xfrm>
          <a:prstGeom prst="rect">
            <a:avLst/>
          </a:prstGeom>
          <a:solidFill>
            <a:schemeClr val="accent3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37" name="TextBox 36"/>
          <p:cNvSpPr txBox="1"/>
          <p:nvPr/>
        </p:nvSpPr>
        <p:spPr>
          <a:xfrm>
            <a:off x="194519" y="2219567"/>
            <a:ext cx="2808312" cy="1354243"/>
          </a:xfrm>
          <a:prstGeom prst="rect">
            <a:avLst/>
          </a:prstGeom>
          <a:noFill/>
        </p:spPr>
        <p:txBody>
          <a:bodyPr wrap="square" lIns="121948" tIns="60973" rIns="121948" bIns="60973">
            <a:spAutoFit/>
          </a:bodyPr>
          <a:lstStyle/>
          <a:p>
            <a:pPr algn="r">
              <a:defRPr/>
            </a:pPr>
            <a:r>
              <a:rPr lang="zh-CN" altLang="en-US" sz="4800" b="1" spc="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目录 </a:t>
            </a:r>
            <a:endParaRPr lang="en-US" altLang="zh-CN" sz="4800" b="1" spc="2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r">
              <a:defRPr/>
            </a:pPr>
            <a:r>
              <a:rPr lang="en-US" altLang="zh-CN" sz="32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CONTENTS</a:t>
            </a:r>
            <a:endParaRPr lang="zh-CN" altLang="en-US" sz="32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8" name="下箭头 37"/>
          <p:cNvSpPr/>
          <p:nvPr/>
        </p:nvSpPr>
        <p:spPr>
          <a:xfrm rot="16200000">
            <a:off x="4274404" y="2624574"/>
            <a:ext cx="576064" cy="679828"/>
          </a:xfrm>
          <a:prstGeom prst="downArrow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Click="0" advTm="0">
        <p14:prism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5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6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3737 0.04121 L -6.25E-7 -3.33333E-6 " pathEditMode="relative" rAng="0" ptsTypes="AA">
                                      <p:cBhvr>
                                        <p:cTn id="21" dur="7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62" y="-2060"/>
                                    </p:animMotion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6" presetClass="path" presetSubtype="0" accel="50000" decel="50000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animMotion origin="layout" path="M -0.03737 0.0412 L -6.25E-7 2.96296E-6 " pathEditMode="relative" rAng="0" ptsTypes="AA">
                                      <p:cBhvr>
                                        <p:cTn id="29" dur="7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62" y="-2060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6" presetClass="path" presetSubtype="0" accel="50000" decel="5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0.03737 0.0412 L -6.25E-7 -7.40741E-7 " pathEditMode="relative" rAng="0" ptsTypes="AA">
                                      <p:cBhvr>
                                        <p:cTn id="37" dur="7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62" y="-2060"/>
                                    </p:animMotion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6" presetClass="path" presetSubtype="0" accel="50000" decel="5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-0.03737 0.04121 L -6.25E-7 -4.44444E-6 " pathEditMode="relative" rAng="0" ptsTypes="AA">
                                      <p:cBhvr>
                                        <p:cTn id="45" dur="7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62" y="-2060"/>
                                    </p:animMotion>
                                  </p:childTnLst>
                                </p:cTn>
                              </p:par>
                              <p:par>
                                <p:cTn id="46" presetID="2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6" presetClass="path" presetSubtype="0" accel="50000" decel="5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-0.03737 0.04121 L -6.25E-7 -4.44444E-6 " pathEditMode="relative" rAng="0" ptsTypes="AA">
                                      <p:cBhvr>
                                        <p:cTn id="53" dur="7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62" y="-2060"/>
                                    </p:animMotion>
                                  </p:childTnLst>
                                </p:cTn>
                              </p:par>
                              <p:par>
                                <p:cTn id="54" presetID="22" presetClass="entr" presetSubtype="8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2750"/>
                            </p:stCondLst>
                            <p:childTnLst>
                              <p:par>
                                <p:cTn id="58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3250"/>
                            </p:stCondLst>
                            <p:childTnLst>
                              <p:par>
                                <p:cTn id="63" presetID="26" presetClass="emph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4" dur="500" tmFilter="0, 0; .2, .5; .8, .5; 1, 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5" dur="250" autoRev="1" fill="hold"/>
                                        <p:tgtEl>
                                          <p:spTgt spid="1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66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7" dur="500" tmFilter="0, 0; .2, .5; .8, .5; 1, 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8" dur="250" autoRev="1" fill="hold"/>
                                        <p:tgtEl>
                                          <p:spTgt spid="1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bldLvl="0" animBg="1"/>
      <p:bldP spid="16" grpId="1" bldLvl="0" animBg="1"/>
      <p:bldP spid="16" grpId="2" bldLvl="0" animBg="1"/>
      <p:bldP spid="20" grpId="0" bldLvl="0" animBg="1"/>
      <p:bldP spid="20" grpId="1" bldLvl="0" animBg="1"/>
      <p:bldP spid="24" grpId="0" bldLvl="0" animBg="1"/>
      <p:bldP spid="24" grpId="1" bldLvl="0" animBg="1"/>
      <p:bldP spid="28" grpId="0" bldLvl="0" animBg="1"/>
      <p:bldP spid="28" grpId="1" bldLvl="0" animBg="1"/>
      <p:bldP spid="32" grpId="0" bldLvl="0" animBg="1"/>
      <p:bldP spid="32" grpId="1" bldLvl="0" animBg="1"/>
      <p:bldP spid="36" grpId="0" animBg="1"/>
      <p:bldP spid="37" grpId="0"/>
      <p:bldP spid="38" grpId="0" bldLvl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组合 17"/>
          <p:cNvGrpSpPr/>
          <p:nvPr/>
        </p:nvGrpSpPr>
        <p:grpSpPr>
          <a:xfrm>
            <a:off x="468630" y="3370580"/>
            <a:ext cx="8957945" cy="438150"/>
            <a:chOff x="534438" y="3368953"/>
            <a:chExt cx="10944224" cy="438144"/>
          </a:xfrm>
          <a:solidFill>
            <a:schemeClr val="bg1">
              <a:lumMod val="65000"/>
            </a:schemeClr>
          </a:solidFill>
        </p:grpSpPr>
        <p:sp>
          <p:nvSpPr>
            <p:cNvPr id="19" name="矩形 18"/>
            <p:cNvSpPr/>
            <p:nvPr/>
          </p:nvSpPr>
          <p:spPr>
            <a:xfrm>
              <a:off x="11049789" y="3503489"/>
              <a:ext cx="50397" cy="16906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/>
            </a:p>
          </p:txBody>
        </p:sp>
        <p:grpSp>
          <p:nvGrpSpPr>
            <p:cNvPr id="20" name="组合 19"/>
            <p:cNvGrpSpPr/>
            <p:nvPr/>
          </p:nvGrpSpPr>
          <p:grpSpPr>
            <a:xfrm>
              <a:off x="534438" y="3368953"/>
              <a:ext cx="10944224" cy="438144"/>
              <a:chOff x="623889" y="3209929"/>
              <a:chExt cx="10944224" cy="438144"/>
            </a:xfrm>
            <a:grpFill/>
          </p:grpSpPr>
          <p:sp>
            <p:nvSpPr>
              <p:cNvPr id="21" name="矩形 20"/>
              <p:cNvSpPr/>
              <p:nvPr/>
            </p:nvSpPr>
            <p:spPr>
              <a:xfrm>
                <a:off x="623889" y="3344465"/>
                <a:ext cx="50397" cy="169069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000"/>
              </a:p>
            </p:txBody>
          </p:sp>
          <p:sp>
            <p:nvSpPr>
              <p:cNvPr id="22" name="矩形 21"/>
              <p:cNvSpPr/>
              <p:nvPr/>
            </p:nvSpPr>
            <p:spPr>
              <a:xfrm>
                <a:off x="717047" y="3344465"/>
                <a:ext cx="107093" cy="169069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000"/>
              </a:p>
            </p:txBody>
          </p:sp>
          <p:sp>
            <p:nvSpPr>
              <p:cNvPr id="23" name="矩形 22"/>
              <p:cNvSpPr/>
              <p:nvPr/>
            </p:nvSpPr>
            <p:spPr>
              <a:xfrm>
                <a:off x="866901" y="3344465"/>
                <a:ext cx="198437" cy="169069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000"/>
              </a:p>
            </p:txBody>
          </p:sp>
          <p:sp>
            <p:nvSpPr>
              <p:cNvPr id="24" name="矩形 23"/>
              <p:cNvSpPr/>
              <p:nvPr/>
            </p:nvSpPr>
            <p:spPr>
              <a:xfrm>
                <a:off x="1108099" y="3344465"/>
                <a:ext cx="9613876" cy="169069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000"/>
              </a:p>
            </p:txBody>
          </p:sp>
          <p:sp>
            <p:nvSpPr>
              <p:cNvPr id="25" name="矩形 24"/>
              <p:cNvSpPr/>
              <p:nvPr/>
            </p:nvSpPr>
            <p:spPr>
              <a:xfrm>
                <a:off x="10994902" y="3344465"/>
                <a:ext cx="107093" cy="169069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000"/>
              </a:p>
            </p:txBody>
          </p:sp>
          <p:sp>
            <p:nvSpPr>
              <p:cNvPr id="26" name="矩形 25"/>
              <p:cNvSpPr/>
              <p:nvPr/>
            </p:nvSpPr>
            <p:spPr>
              <a:xfrm>
                <a:off x="10759220" y="3344465"/>
                <a:ext cx="198437" cy="169069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000"/>
              </a:p>
            </p:txBody>
          </p:sp>
          <p:sp>
            <p:nvSpPr>
              <p:cNvPr id="27" name="等腰三角形 26"/>
              <p:cNvSpPr/>
              <p:nvPr/>
            </p:nvSpPr>
            <p:spPr>
              <a:xfrm rot="5400000">
                <a:off x="11159803" y="3239763"/>
                <a:ext cx="438144" cy="378476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000"/>
              </a:p>
            </p:txBody>
          </p:sp>
        </p:grpSp>
      </p:grpSp>
      <p:cxnSp>
        <p:nvCxnSpPr>
          <p:cNvPr id="28" name="肘形连接符 27"/>
          <p:cNvCxnSpPr/>
          <p:nvPr/>
        </p:nvCxnSpPr>
        <p:spPr>
          <a:xfrm rot="16200000">
            <a:off x="772795" y="2815590"/>
            <a:ext cx="1101090" cy="130810"/>
          </a:xfrm>
          <a:prstGeom prst="bentConnector2">
            <a:avLst/>
          </a:prstGeom>
          <a:ln>
            <a:solidFill>
              <a:srgbClr val="41445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文本框 64"/>
          <p:cNvSpPr txBox="1"/>
          <p:nvPr/>
        </p:nvSpPr>
        <p:spPr>
          <a:xfrm>
            <a:off x="864870" y="3416935"/>
            <a:ext cx="852170" cy="398780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2000</a:t>
            </a:r>
            <a:endParaRPr lang="en-US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48" name="组合 47"/>
          <p:cNvGrpSpPr/>
          <p:nvPr/>
        </p:nvGrpSpPr>
        <p:grpSpPr>
          <a:xfrm>
            <a:off x="1389047" y="1892221"/>
            <a:ext cx="1757259" cy="1192056"/>
            <a:chOff x="1853741" y="1952625"/>
            <a:chExt cx="1413335" cy="1192056"/>
          </a:xfrm>
          <a:solidFill>
            <a:schemeClr val="bg1">
              <a:lumMod val="75000"/>
            </a:schemeClr>
          </a:solidFill>
        </p:grpSpPr>
        <p:sp>
          <p:nvSpPr>
            <p:cNvPr id="49" name="矩形 48"/>
            <p:cNvSpPr/>
            <p:nvPr/>
          </p:nvSpPr>
          <p:spPr>
            <a:xfrm>
              <a:off x="1853741" y="1952625"/>
              <a:ext cx="1413334" cy="87626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50" name="文本框 66"/>
            <p:cNvSpPr txBox="1"/>
            <p:nvPr/>
          </p:nvSpPr>
          <p:spPr>
            <a:xfrm>
              <a:off x="1853742" y="2129951"/>
              <a:ext cx="1413334" cy="1014730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just"/>
              <a:r>
                <a:rPr lang="en-US" altLang="zh-CN" sz="2000" b="1" dirty="0">
                  <a:solidFill>
                    <a:srgbClr val="000000"/>
                  </a:solidFill>
                  <a:latin typeface="Arial" panose="020B0604020202020204" pitchFamily="34" charset="0"/>
                  <a:ea typeface="楷体_GB2312" pitchFamily="1" charset="-122"/>
                  <a:sym typeface="+mn-ea"/>
                </a:rPr>
                <a:t>2000</a:t>
              </a:r>
              <a:r>
                <a:rPr lang="zh-CN" altLang="en-US" sz="2000" b="1" dirty="0">
                  <a:solidFill>
                    <a:srgbClr val="000000"/>
                  </a:solidFill>
                  <a:latin typeface="Arial" panose="020B0604020202020204" pitchFamily="34" charset="0"/>
                  <a:ea typeface="楷体_GB2312" pitchFamily="1" charset="-122"/>
                  <a:sym typeface="+mn-ea"/>
                </a:rPr>
                <a:t>年开始招收第一批大专生</a:t>
              </a:r>
              <a:endParaRPr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cxnSp>
        <p:nvCxnSpPr>
          <p:cNvPr id="51" name="肘形连接符 50"/>
          <p:cNvCxnSpPr/>
          <p:nvPr/>
        </p:nvCxnSpPr>
        <p:spPr>
          <a:xfrm rot="16200000">
            <a:off x="3995103" y="2793683"/>
            <a:ext cx="1101090" cy="145415"/>
          </a:xfrm>
          <a:prstGeom prst="bentConnector2">
            <a:avLst/>
          </a:prstGeom>
          <a:ln>
            <a:solidFill>
              <a:srgbClr val="41445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2" name="组合 51"/>
          <p:cNvGrpSpPr/>
          <p:nvPr/>
        </p:nvGrpSpPr>
        <p:grpSpPr>
          <a:xfrm>
            <a:off x="3982720" y="3449955"/>
            <a:ext cx="979170" cy="398780"/>
            <a:chOff x="911636" y="3084992"/>
            <a:chExt cx="979170" cy="701184"/>
          </a:xfrm>
          <a:solidFill>
            <a:schemeClr val="accent1"/>
          </a:solidFill>
        </p:grpSpPr>
        <p:sp>
          <p:nvSpPr>
            <p:cNvPr id="53" name="六边形 52"/>
            <p:cNvSpPr/>
            <p:nvPr/>
          </p:nvSpPr>
          <p:spPr>
            <a:xfrm rot="5400000">
              <a:off x="1063108" y="3137451"/>
              <a:ext cx="676392" cy="583096"/>
            </a:xfrm>
            <a:prstGeom prst="hexag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54" name="文本框 72"/>
            <p:cNvSpPr txBox="1"/>
            <p:nvPr/>
          </p:nvSpPr>
          <p:spPr>
            <a:xfrm>
              <a:off x="911636" y="3084992"/>
              <a:ext cx="979170" cy="701184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2009</a:t>
              </a:r>
              <a:endParaRPr 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55" name="组合 54"/>
          <p:cNvGrpSpPr/>
          <p:nvPr/>
        </p:nvGrpSpPr>
        <p:grpSpPr>
          <a:xfrm>
            <a:off x="4618409" y="1828086"/>
            <a:ext cx="1757259" cy="1192056"/>
            <a:chOff x="1853741" y="1952625"/>
            <a:chExt cx="1413335" cy="1192056"/>
          </a:xfrm>
          <a:solidFill>
            <a:schemeClr val="bg1">
              <a:lumMod val="75000"/>
            </a:schemeClr>
          </a:solidFill>
        </p:grpSpPr>
        <p:sp>
          <p:nvSpPr>
            <p:cNvPr id="56" name="矩形 55"/>
            <p:cNvSpPr/>
            <p:nvPr/>
          </p:nvSpPr>
          <p:spPr>
            <a:xfrm>
              <a:off x="1853741" y="1952625"/>
              <a:ext cx="1413334" cy="87626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57" name="文本框 75"/>
            <p:cNvSpPr txBox="1"/>
            <p:nvPr/>
          </p:nvSpPr>
          <p:spPr>
            <a:xfrm>
              <a:off x="1853742" y="2129951"/>
              <a:ext cx="1413334" cy="1014730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just">
                <a:defRPr sz="12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zh-CN" altLang="en-US" sz="2000" b="1" dirty="0">
                  <a:solidFill>
                    <a:schemeClr val="tx1"/>
                  </a:solidFill>
                  <a:latin typeface="楷体_GB2312" pitchFamily="1" charset="-122"/>
                  <a:ea typeface="楷体_GB2312" pitchFamily="1" charset="-122"/>
                  <a:sym typeface="+mn-ea"/>
                </a:rPr>
                <a:t>20</a:t>
              </a:r>
              <a:r>
                <a:rPr lang="en-US" altLang="zh-CN" sz="2000" b="1" dirty="0">
                  <a:solidFill>
                    <a:schemeClr val="tx1"/>
                  </a:solidFill>
                  <a:latin typeface="楷体_GB2312" pitchFamily="1" charset="-122"/>
                  <a:ea typeface="楷体_GB2312" pitchFamily="1" charset="-122"/>
                  <a:sym typeface="+mn-ea"/>
                </a:rPr>
                <a:t>10</a:t>
              </a:r>
              <a:r>
                <a:rPr lang="zh-CN" altLang="en-US" sz="2000" b="1" dirty="0">
                  <a:solidFill>
                    <a:schemeClr val="tx1"/>
                  </a:solidFill>
                  <a:latin typeface="楷体_GB2312" pitchFamily="1" charset="-122"/>
                  <a:ea typeface="楷体_GB2312" pitchFamily="1" charset="-122"/>
                  <a:sym typeface="+mn-ea"/>
                </a:rPr>
                <a:t>年验收成为省级示范专业</a:t>
              </a:r>
              <a:endParaRPr lang="zh-CN" altLang="en-US" sz="2000" b="1" dirty="0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  <a:sym typeface="+mn-ea"/>
              </a:endParaRPr>
            </a:p>
          </p:txBody>
        </p:sp>
      </p:grpSp>
      <p:cxnSp>
        <p:nvCxnSpPr>
          <p:cNvPr id="58" name="肘形连接符 57"/>
          <p:cNvCxnSpPr/>
          <p:nvPr/>
        </p:nvCxnSpPr>
        <p:spPr>
          <a:xfrm rot="16200000">
            <a:off x="6904355" y="2743835"/>
            <a:ext cx="1101090" cy="146050"/>
          </a:xfrm>
          <a:prstGeom prst="bentConnector2">
            <a:avLst/>
          </a:prstGeom>
          <a:ln>
            <a:solidFill>
              <a:srgbClr val="41445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文本框 79"/>
          <p:cNvSpPr txBox="1"/>
          <p:nvPr/>
        </p:nvSpPr>
        <p:spPr>
          <a:xfrm>
            <a:off x="7021195" y="3390265"/>
            <a:ext cx="845185" cy="398780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2016</a:t>
            </a:r>
            <a:endParaRPr lang="en-US" sz="20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62" name="组合 61"/>
          <p:cNvGrpSpPr/>
          <p:nvPr/>
        </p:nvGrpSpPr>
        <p:grpSpPr>
          <a:xfrm>
            <a:off x="7527731" y="1828086"/>
            <a:ext cx="1757259" cy="884081"/>
            <a:chOff x="1853741" y="1952625"/>
            <a:chExt cx="1413335" cy="884081"/>
          </a:xfrm>
          <a:solidFill>
            <a:schemeClr val="bg1">
              <a:lumMod val="75000"/>
            </a:schemeClr>
          </a:solidFill>
        </p:grpSpPr>
        <p:sp>
          <p:nvSpPr>
            <p:cNvPr id="63" name="矩形 62"/>
            <p:cNvSpPr/>
            <p:nvPr/>
          </p:nvSpPr>
          <p:spPr>
            <a:xfrm>
              <a:off x="1853741" y="1952625"/>
              <a:ext cx="1413334" cy="87626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64" name="文本框 82"/>
            <p:cNvSpPr txBox="1"/>
            <p:nvPr/>
          </p:nvSpPr>
          <p:spPr>
            <a:xfrm>
              <a:off x="1853742" y="2129951"/>
              <a:ext cx="1413334" cy="706755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just">
                <a:defRPr sz="1200">
                  <a:gradFill>
                    <a:gsLst>
                      <a:gs pos="0">
                        <a:schemeClr val="bg1">
                          <a:shade val="30000"/>
                          <a:satMod val="115000"/>
                        </a:schemeClr>
                      </a:gs>
                      <a:gs pos="50000">
                        <a:schemeClr val="bg1">
                          <a:shade val="67500"/>
                          <a:satMod val="115000"/>
                        </a:schemeClr>
                      </a:gs>
                      <a:gs pos="100000">
                        <a:schemeClr val="bg1">
                          <a:shade val="100000"/>
                          <a:satMod val="115000"/>
                        </a:schemeClr>
                      </a:gs>
                    </a:gsLst>
                    <a:lin ang="16200000" scaled="1"/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pPr algn="l"/>
              <a:r>
                <a:rPr lang="zh-CN" altLang="en-US" sz="2000" b="1" dirty="0">
                  <a:solidFill>
                    <a:schemeClr val="tx1"/>
                  </a:solidFill>
                  <a:latin typeface="楷体_GB2312" pitchFamily="1" charset="-122"/>
                  <a:ea typeface="楷体_GB2312" pitchFamily="1" charset="-122"/>
                  <a:sym typeface="+mn-ea"/>
                </a:rPr>
                <a:t>201</a:t>
              </a:r>
              <a:r>
                <a:rPr lang="en-US" altLang="zh-CN" sz="2000" b="1" dirty="0">
                  <a:solidFill>
                    <a:schemeClr val="tx1"/>
                  </a:solidFill>
                  <a:latin typeface="楷体_GB2312" pitchFamily="1" charset="-122"/>
                  <a:ea typeface="楷体_GB2312" pitchFamily="1" charset="-122"/>
                  <a:sym typeface="+mn-ea"/>
                </a:rPr>
                <a:t>6</a:t>
              </a:r>
              <a:r>
                <a:rPr lang="zh-CN" altLang="en-US" sz="2000" b="1" dirty="0">
                  <a:solidFill>
                    <a:schemeClr val="tx1"/>
                  </a:solidFill>
                  <a:latin typeface="楷体_GB2312" pitchFamily="1" charset="-122"/>
                  <a:ea typeface="楷体_GB2312" pitchFamily="1" charset="-122"/>
                  <a:sym typeface="+mn-ea"/>
                </a:rPr>
                <a:t>年验收为省级重点专业</a:t>
              </a:r>
              <a:endParaRPr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  <p:grpSp>
        <p:nvGrpSpPr>
          <p:cNvPr id="69" name="组合 68"/>
          <p:cNvGrpSpPr/>
          <p:nvPr/>
        </p:nvGrpSpPr>
        <p:grpSpPr>
          <a:xfrm>
            <a:off x="9426768" y="3039031"/>
            <a:ext cx="1910079" cy="1367155"/>
            <a:chOff x="1853741" y="1952625"/>
            <a:chExt cx="1536246" cy="1367155"/>
          </a:xfrm>
          <a:solidFill>
            <a:schemeClr val="bg1">
              <a:lumMod val="75000"/>
            </a:schemeClr>
          </a:solidFill>
        </p:grpSpPr>
        <p:sp>
          <p:nvSpPr>
            <p:cNvPr id="70" name="矩形 69"/>
            <p:cNvSpPr/>
            <p:nvPr/>
          </p:nvSpPr>
          <p:spPr>
            <a:xfrm>
              <a:off x="1853741" y="1952625"/>
              <a:ext cx="1413334" cy="87626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71" name="文本框 89"/>
            <p:cNvSpPr txBox="1"/>
            <p:nvPr/>
          </p:nvSpPr>
          <p:spPr>
            <a:xfrm>
              <a:off x="1853741" y="1997710"/>
              <a:ext cx="1536246" cy="1322070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just">
                <a:defRPr sz="1200">
                  <a:gradFill>
                    <a:gsLst>
                      <a:gs pos="0">
                        <a:schemeClr val="bg1">
                          <a:shade val="30000"/>
                          <a:satMod val="115000"/>
                        </a:schemeClr>
                      </a:gs>
                      <a:gs pos="50000">
                        <a:schemeClr val="bg1">
                          <a:shade val="67500"/>
                          <a:satMod val="115000"/>
                        </a:schemeClr>
                      </a:gs>
                      <a:gs pos="100000">
                        <a:schemeClr val="bg1">
                          <a:shade val="100000"/>
                          <a:satMod val="115000"/>
                        </a:schemeClr>
                      </a:gs>
                    </a:gsLst>
                    <a:lin ang="16200000" scaled="1"/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en-US" altLang="zh-CN" sz="2000" b="1" dirty="0">
                  <a:solidFill>
                    <a:schemeClr val="tx1"/>
                  </a:solidFill>
                  <a:latin typeface="楷体_GB2312" pitchFamily="1" charset="-122"/>
                  <a:ea typeface="楷体_GB2312" pitchFamily="1" charset="-122"/>
                  <a:sym typeface="+mn-ea"/>
                </a:rPr>
                <a:t>22</a:t>
              </a:r>
              <a:r>
                <a:rPr lang="zh-CN" altLang="en-US" sz="2000" b="1" dirty="0">
                  <a:solidFill>
                    <a:schemeClr val="tx1"/>
                  </a:solidFill>
                  <a:latin typeface="楷体_GB2312" pitchFamily="1" charset="-122"/>
                  <a:ea typeface="楷体_GB2312" pitchFamily="1" charset="-122"/>
                  <a:sym typeface="+mn-ea"/>
                </a:rPr>
                <a:t>年来，已为社会培养</a:t>
              </a:r>
              <a:r>
                <a:rPr lang="en-US" altLang="zh-CN" sz="2000" b="1" dirty="0">
                  <a:solidFill>
                    <a:schemeClr val="tx1"/>
                  </a:solidFill>
                  <a:latin typeface="楷体_GB2312" pitchFamily="1" charset="-122"/>
                  <a:ea typeface="楷体_GB2312" pitchFamily="1" charset="-122"/>
                  <a:sym typeface="+mn-ea"/>
                </a:rPr>
                <a:t>16</a:t>
              </a:r>
              <a:r>
                <a:rPr lang="zh-CN" altLang="en-US" sz="2000" b="1" dirty="0">
                  <a:solidFill>
                    <a:schemeClr val="tx1"/>
                  </a:solidFill>
                  <a:latin typeface="楷体_GB2312" pitchFamily="1" charset="-122"/>
                  <a:ea typeface="楷体_GB2312" pitchFamily="1" charset="-122"/>
                  <a:sym typeface="+mn-ea"/>
                </a:rPr>
                <a:t>届共计约</a:t>
              </a:r>
              <a:r>
                <a:rPr lang="en-US" altLang="zh-CN" sz="2000" b="1" dirty="0">
                  <a:solidFill>
                    <a:schemeClr val="tx1"/>
                  </a:solidFill>
                  <a:latin typeface="楷体_GB2312" pitchFamily="1" charset="-122"/>
                  <a:ea typeface="楷体_GB2312" pitchFamily="1" charset="-122"/>
                  <a:sym typeface="+mn-ea"/>
                </a:rPr>
                <a:t>3000</a:t>
              </a:r>
              <a:r>
                <a:rPr lang="zh-CN" altLang="en-US" sz="2000" b="1" dirty="0">
                  <a:solidFill>
                    <a:schemeClr val="tx1"/>
                  </a:solidFill>
                  <a:latin typeface="楷体_GB2312" pitchFamily="1" charset="-122"/>
                  <a:ea typeface="楷体_GB2312" pitchFamily="1" charset="-122"/>
                  <a:sym typeface="+mn-ea"/>
                </a:rPr>
                <a:t>名营销人才。</a:t>
              </a:r>
              <a:endParaRPr lang="zh-CN" altLang="en-US" sz="2000" b="1" dirty="0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  <a:sym typeface="+mn-ea"/>
              </a:endParaRPr>
            </a:p>
          </p:txBody>
        </p:sp>
      </p:grpSp>
      <p:cxnSp>
        <p:nvCxnSpPr>
          <p:cNvPr id="72" name="肘形连接符 71"/>
          <p:cNvCxnSpPr/>
          <p:nvPr/>
        </p:nvCxnSpPr>
        <p:spPr>
          <a:xfrm rot="5400000" flipV="1">
            <a:off x="2594293" y="4068128"/>
            <a:ext cx="680720" cy="145415"/>
          </a:xfrm>
          <a:prstGeom prst="bentConnector2">
            <a:avLst/>
          </a:prstGeom>
          <a:ln>
            <a:solidFill>
              <a:srgbClr val="41445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3" name="组合 72"/>
          <p:cNvGrpSpPr/>
          <p:nvPr/>
        </p:nvGrpSpPr>
        <p:grpSpPr>
          <a:xfrm>
            <a:off x="2296795" y="3390424"/>
            <a:ext cx="1106170" cy="398780"/>
            <a:chOff x="844326" y="3298448"/>
            <a:chExt cx="1106170" cy="398475"/>
          </a:xfrm>
          <a:solidFill>
            <a:schemeClr val="accent1"/>
          </a:solidFill>
        </p:grpSpPr>
        <p:sp>
          <p:nvSpPr>
            <p:cNvPr id="74" name="六边形 73"/>
            <p:cNvSpPr/>
            <p:nvPr/>
          </p:nvSpPr>
          <p:spPr>
            <a:xfrm rot="5400000">
              <a:off x="1208329" y="3200510"/>
              <a:ext cx="387054" cy="582930"/>
            </a:xfrm>
            <a:prstGeom prst="hexag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75" name="文本框 93"/>
            <p:cNvSpPr txBox="1"/>
            <p:nvPr/>
          </p:nvSpPr>
          <p:spPr>
            <a:xfrm>
              <a:off x="844326" y="3298448"/>
              <a:ext cx="1106170" cy="398475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2006</a:t>
              </a:r>
              <a:endParaRPr 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76" name="组合 75"/>
          <p:cNvGrpSpPr/>
          <p:nvPr/>
        </p:nvGrpSpPr>
        <p:grpSpPr>
          <a:xfrm>
            <a:off x="3007360" y="4353560"/>
            <a:ext cx="2049780" cy="884037"/>
            <a:chOff x="1853741" y="1952625"/>
            <a:chExt cx="1413335" cy="884258"/>
          </a:xfrm>
          <a:solidFill>
            <a:schemeClr val="bg1">
              <a:lumMod val="75000"/>
            </a:schemeClr>
          </a:solidFill>
        </p:grpSpPr>
        <p:sp>
          <p:nvSpPr>
            <p:cNvPr id="77" name="矩形 76"/>
            <p:cNvSpPr/>
            <p:nvPr/>
          </p:nvSpPr>
          <p:spPr>
            <a:xfrm>
              <a:off x="1853741" y="1952625"/>
              <a:ext cx="1413334" cy="87626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78" name="文本框 96"/>
            <p:cNvSpPr txBox="1"/>
            <p:nvPr/>
          </p:nvSpPr>
          <p:spPr>
            <a:xfrm>
              <a:off x="1853742" y="2129951"/>
              <a:ext cx="1413334" cy="706932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just">
                <a:defRPr sz="1200">
                  <a:gradFill>
                    <a:gsLst>
                      <a:gs pos="0">
                        <a:schemeClr val="bg1">
                          <a:shade val="30000"/>
                          <a:satMod val="115000"/>
                        </a:schemeClr>
                      </a:gs>
                      <a:gs pos="50000">
                        <a:schemeClr val="bg1">
                          <a:shade val="67500"/>
                          <a:satMod val="115000"/>
                        </a:schemeClr>
                      </a:gs>
                      <a:gs pos="100000">
                        <a:schemeClr val="bg1">
                          <a:shade val="100000"/>
                          <a:satMod val="115000"/>
                        </a:schemeClr>
                      </a:gs>
                    </a:gsLst>
                    <a:lin ang="16200000" scaled="1"/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zh-CN" altLang="en-US" sz="2000" b="1" dirty="0">
                  <a:solidFill>
                    <a:schemeClr val="tx1"/>
                  </a:solidFill>
                  <a:latin typeface="楷体_GB2312" pitchFamily="1" charset="-122"/>
                  <a:ea typeface="楷体_GB2312" pitchFamily="1" charset="-122"/>
                  <a:sym typeface="+mn-ea"/>
                </a:rPr>
                <a:t>20</a:t>
              </a:r>
              <a:r>
                <a:rPr lang="en-US" altLang="zh-CN" sz="2000" b="1" dirty="0">
                  <a:solidFill>
                    <a:schemeClr val="tx1"/>
                  </a:solidFill>
                  <a:latin typeface="楷体_GB2312" pitchFamily="1" charset="-122"/>
                  <a:ea typeface="楷体_GB2312" pitchFamily="1" charset="-122"/>
                  <a:sym typeface="+mn-ea"/>
                </a:rPr>
                <a:t>06</a:t>
              </a:r>
              <a:r>
                <a:rPr lang="zh-CN" altLang="en-US" sz="2000" b="1" dirty="0">
                  <a:solidFill>
                    <a:schemeClr val="tx1"/>
                  </a:solidFill>
                  <a:latin typeface="楷体_GB2312" pitchFamily="1" charset="-122"/>
                  <a:ea typeface="楷体_GB2312" pitchFamily="1" charset="-122"/>
                  <a:sym typeface="+mn-ea"/>
                </a:rPr>
                <a:t>年验收成为省级示范专业</a:t>
              </a:r>
              <a:endParaRPr lang="zh-CN" altLang="en-US" sz="2000" b="1" dirty="0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  <a:sym typeface="+mn-ea"/>
              </a:endParaRPr>
            </a:p>
          </p:txBody>
        </p:sp>
      </p:grpSp>
      <p:cxnSp>
        <p:nvCxnSpPr>
          <p:cNvPr id="79" name="肘形连接符 78"/>
          <p:cNvCxnSpPr/>
          <p:nvPr/>
        </p:nvCxnSpPr>
        <p:spPr>
          <a:xfrm rot="5400000" flipV="1">
            <a:off x="5690235" y="4067810"/>
            <a:ext cx="680720" cy="146050"/>
          </a:xfrm>
          <a:prstGeom prst="bentConnector2">
            <a:avLst/>
          </a:prstGeom>
          <a:ln>
            <a:solidFill>
              <a:srgbClr val="41445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" name="文本框 101"/>
          <p:cNvSpPr txBox="1"/>
          <p:nvPr/>
        </p:nvSpPr>
        <p:spPr>
          <a:xfrm>
            <a:off x="5531485" y="3370580"/>
            <a:ext cx="956945" cy="398780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2012</a:t>
            </a:r>
            <a:endParaRPr lang="en-US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83" name="组合 82"/>
          <p:cNvGrpSpPr/>
          <p:nvPr/>
        </p:nvGrpSpPr>
        <p:grpSpPr>
          <a:xfrm>
            <a:off x="6102985" y="4361180"/>
            <a:ext cx="2062480" cy="1059815"/>
            <a:chOff x="1853741" y="1952625"/>
            <a:chExt cx="1469853" cy="1059815"/>
          </a:xfrm>
          <a:solidFill>
            <a:schemeClr val="bg1">
              <a:lumMod val="75000"/>
            </a:schemeClr>
          </a:solidFill>
        </p:grpSpPr>
        <p:sp>
          <p:nvSpPr>
            <p:cNvPr id="84" name="矩形 83"/>
            <p:cNvSpPr/>
            <p:nvPr/>
          </p:nvSpPr>
          <p:spPr>
            <a:xfrm>
              <a:off x="1853741" y="1952625"/>
              <a:ext cx="1413334" cy="87626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85" name="文本框 104"/>
            <p:cNvSpPr txBox="1"/>
            <p:nvPr/>
          </p:nvSpPr>
          <p:spPr>
            <a:xfrm>
              <a:off x="1854252" y="1997710"/>
              <a:ext cx="1469342" cy="1014730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just">
                <a:defRPr sz="1200">
                  <a:gradFill>
                    <a:gsLst>
                      <a:gs pos="0">
                        <a:schemeClr val="bg1">
                          <a:shade val="30000"/>
                          <a:satMod val="115000"/>
                        </a:schemeClr>
                      </a:gs>
                      <a:gs pos="50000">
                        <a:schemeClr val="bg1">
                          <a:shade val="67500"/>
                          <a:satMod val="115000"/>
                        </a:schemeClr>
                      </a:gs>
                      <a:gs pos="100000">
                        <a:schemeClr val="bg1">
                          <a:shade val="100000"/>
                          <a:satMod val="115000"/>
                        </a:schemeClr>
                      </a:gs>
                    </a:gsLst>
                    <a:lin ang="16200000" scaled="1"/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pPr algn="l"/>
              <a:r>
                <a:rPr lang="zh-CN" altLang="en-US" sz="2000" b="1" dirty="0">
                  <a:solidFill>
                    <a:schemeClr val="tx1"/>
                  </a:solidFill>
                  <a:latin typeface="楷体_GB2312" pitchFamily="1" charset="-122"/>
                  <a:ea typeface="楷体_GB2312" pitchFamily="1" charset="-122"/>
                  <a:sym typeface="+mn-ea"/>
                </a:rPr>
                <a:t>2012年立项为省级示范院校建设重点建设专业</a:t>
              </a:r>
              <a:endParaRPr lang="zh-CN" altLang="en-US" sz="2000" b="1" dirty="0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  <a:sym typeface="+mn-ea"/>
              </a:endParaRPr>
            </a:p>
          </p:txBody>
        </p:sp>
      </p:grpSp>
      <p:sp>
        <p:nvSpPr>
          <p:cNvPr id="96" name="矩形 95"/>
          <p:cNvSpPr/>
          <p:nvPr/>
        </p:nvSpPr>
        <p:spPr>
          <a:xfrm>
            <a:off x="2629054" y="224344"/>
            <a:ext cx="3842401" cy="463658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72" tIns="45736" rIns="91472" bIns="45736" rtlCol="0" anchor="ctr">
            <a:scene3d>
              <a:camera prst="orthographicFront"/>
              <a:lightRig rig="threePt" dir="t"/>
            </a:scene3d>
          </a:bodyPr>
          <a:lstStyle/>
          <a:p>
            <a:pPr algn="ctr"/>
            <a:r>
              <a:rPr lang="zh-CN" altLang="en-US" sz="2800" b="1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_GB2312" pitchFamily="1" charset="-122"/>
                <a:ea typeface="楷体_GB2312" pitchFamily="1" charset="-122"/>
                <a:sym typeface="+mn-ea"/>
              </a:rPr>
              <a:t>专业发展史</a:t>
            </a:r>
            <a:endParaRPr lang="zh-CN" altLang="en-US" sz="2800" b="1" dirty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楷体_GB2312" pitchFamily="1" charset="-122"/>
              <a:ea typeface="楷体_GB2312" pitchFamily="1" charset="-122"/>
              <a:sym typeface="+mn-ea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0160" y="187325"/>
            <a:ext cx="1630045" cy="537210"/>
          </a:xfrm>
          <a:prstGeom prst="rect">
            <a:avLst/>
          </a:prstGeom>
        </p:spPr>
      </p:pic>
    </p:spTree>
  </p:cSld>
  <p:clrMapOvr>
    <a:masterClrMapping/>
  </p:clrMapOvr>
  <p:transition spd="slow" advClick="0" advTm="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7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5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5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2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5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6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5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5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5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4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6" dur="5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7" dur="5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8" presetID="7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0" dur="5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1" dur="5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2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4" dur="5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5" dur="5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6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8" dur="5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9" dur="5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0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2" dur="5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3" dur="5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4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6" dur="5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7" dur="5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8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0" dur="5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1" dur="5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2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4" dur="5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5" dur="5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6" presetID="7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8" dur="5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9" dur="5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0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2" dur="5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3" dur="5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" grpId="0" animBg="1"/>
      <p:bldP spid="61" grpId="0" animBg="1"/>
      <p:bldP spid="82" grpId="0" animBg="1"/>
      <p:bldP spid="96" grpId="0" bldLvl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矩形 95"/>
          <p:cNvSpPr/>
          <p:nvPr/>
        </p:nvSpPr>
        <p:spPr>
          <a:xfrm>
            <a:off x="2629054" y="224344"/>
            <a:ext cx="3842401" cy="463658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72" tIns="45736" rIns="91472" bIns="45736" rtlCol="0" anchor="ctr">
            <a:scene3d>
              <a:camera prst="orthographicFront"/>
              <a:lightRig rig="threePt" dir="t"/>
            </a:scene3d>
          </a:bodyPr>
          <a:lstStyle/>
          <a:p>
            <a:pPr algn="ctr"/>
            <a:r>
              <a:rPr lang="zh-CN" altLang="en-US" sz="2800" b="1" dirty="0"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  <a:sym typeface="+mn-ea"/>
              </a:rPr>
              <a:t>专业设置与定位</a:t>
            </a:r>
            <a:endParaRPr lang="zh-CN" altLang="en-US" sz="2800" b="1" dirty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" panose="020B0604020202020204" pitchFamily="34" charset="0"/>
              <a:ea typeface="宋体" panose="02010600030101010101" pitchFamily="2" charset="-122"/>
              <a:sym typeface="+mn-ea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0160" y="187325"/>
            <a:ext cx="1630045" cy="537210"/>
          </a:xfrm>
          <a:prstGeom prst="rect">
            <a:avLst/>
          </a:prstGeom>
        </p:spPr>
      </p:pic>
      <p:sp>
        <p:nvSpPr>
          <p:cNvPr id="7170" name="AutoShape 2"/>
          <p:cNvSpPr/>
          <p:nvPr/>
        </p:nvSpPr>
        <p:spPr>
          <a:xfrm>
            <a:off x="3430270" y="1628775"/>
            <a:ext cx="373063" cy="419100"/>
          </a:xfrm>
          <a:prstGeom prst="chevron">
            <a:avLst>
              <a:gd name="adj" fmla="val 52500"/>
            </a:avLst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none" anchor="ctr" anchorCtr="0"/>
          <a:p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grpSp>
        <p:nvGrpSpPr>
          <p:cNvPr id="7171" name="Group 3"/>
          <p:cNvGrpSpPr/>
          <p:nvPr/>
        </p:nvGrpSpPr>
        <p:grpSpPr>
          <a:xfrm>
            <a:off x="1701483" y="1125538"/>
            <a:ext cx="1622425" cy="1576387"/>
            <a:chOff x="0" y="0"/>
            <a:chExt cx="1022" cy="993"/>
          </a:xfrm>
        </p:grpSpPr>
        <p:sp>
          <p:nvSpPr>
            <p:cNvPr id="3" name="Oval 4"/>
            <p:cNvSpPr/>
            <p:nvPr/>
          </p:nvSpPr>
          <p:spPr>
            <a:xfrm>
              <a:off x="20" y="0"/>
              <a:ext cx="1002" cy="993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50000">
                  <a:srgbClr val="9999FF"/>
                </a:gs>
                <a:gs pos="100000">
                  <a:srgbClr val="FFFFFF"/>
                </a:gs>
              </a:gsLst>
              <a:lin ang="2700000" scaled="1"/>
              <a:tileRect/>
            </a:gradFill>
            <a:ln w="9525">
              <a:noFill/>
            </a:ln>
          </p:spPr>
          <p:txBody>
            <a:bodyPr wrap="none" anchor="ctr" anchorCtr="0">
              <a:spAutoFit/>
            </a:bodyPr>
            <a:p>
              <a:endParaRPr lang="zh-CN" altLang="en-US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7172" name="Oval 5"/>
            <p:cNvSpPr/>
            <p:nvPr/>
          </p:nvSpPr>
          <p:spPr>
            <a:xfrm>
              <a:off x="0" y="0"/>
              <a:ext cx="1002" cy="993"/>
            </a:xfrm>
            <a:prstGeom prst="ellipse">
              <a:avLst/>
            </a:prstGeom>
            <a:gradFill rotWithShape="1">
              <a:gsLst>
                <a:gs pos="0">
                  <a:srgbClr val="9999FF">
                    <a:alpha val="31998"/>
                  </a:srgbClr>
                </a:gs>
                <a:gs pos="100000">
                  <a:srgbClr val="474776"/>
                </a:gs>
              </a:gsLst>
              <a:lin ang="2700000" scaled="1"/>
              <a:tileRect/>
            </a:gradFill>
            <a:ln w="9525">
              <a:noFill/>
            </a:ln>
          </p:spPr>
          <p:txBody>
            <a:bodyPr wrap="none" anchor="ctr" anchorCtr="0">
              <a:spAutoFit/>
            </a:bodyPr>
            <a:p>
              <a:endParaRPr lang="zh-CN" altLang="en-US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7173" name="Oval 6"/>
            <p:cNvSpPr/>
            <p:nvPr/>
          </p:nvSpPr>
          <p:spPr>
            <a:xfrm>
              <a:off x="90" y="70"/>
              <a:ext cx="871" cy="863"/>
            </a:xfrm>
            <a:prstGeom prst="ellipse">
              <a:avLst/>
            </a:prstGeom>
            <a:gradFill rotWithShape="1">
              <a:gsLst>
                <a:gs pos="0">
                  <a:srgbClr val="53538A"/>
                </a:gs>
                <a:gs pos="50000">
                  <a:srgbClr val="9999FF"/>
                </a:gs>
                <a:gs pos="100000">
                  <a:srgbClr val="53538A"/>
                </a:gs>
              </a:gsLst>
              <a:lin ang="18900000" scaled="1"/>
              <a:tileRect/>
            </a:gradFill>
            <a:ln w="9525">
              <a:noFill/>
            </a:ln>
          </p:spPr>
          <p:txBody>
            <a:bodyPr anchor="ctr" anchorCtr="0">
              <a:spAutoFit/>
            </a:bodyPr>
            <a:p>
              <a:endParaRPr lang="zh-CN" altLang="en-US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7174" name="Oval 7"/>
            <p:cNvSpPr/>
            <p:nvPr/>
          </p:nvSpPr>
          <p:spPr>
            <a:xfrm>
              <a:off x="91" y="71"/>
              <a:ext cx="871" cy="863"/>
            </a:xfrm>
            <a:prstGeom prst="ellipse">
              <a:avLst/>
            </a:prstGeom>
            <a:gradFill rotWithShape="1">
              <a:gsLst>
                <a:gs pos="0">
                  <a:srgbClr val="6161A2"/>
                </a:gs>
                <a:gs pos="100000">
                  <a:srgbClr val="9999FF">
                    <a:alpha val="0"/>
                  </a:srgbClr>
                </a:gs>
              </a:gsLst>
              <a:lin ang="2700000" scaled="1"/>
              <a:tileRect/>
            </a:gradFill>
            <a:ln w="9525">
              <a:noFill/>
            </a:ln>
          </p:spPr>
          <p:txBody>
            <a:bodyPr anchor="ctr" anchorCtr="0">
              <a:spAutoFit/>
            </a:bodyPr>
            <a:p>
              <a:endParaRPr lang="zh-CN" altLang="en-US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7175" name="Oval 8"/>
            <p:cNvSpPr/>
            <p:nvPr/>
          </p:nvSpPr>
          <p:spPr>
            <a:xfrm>
              <a:off x="136" y="115"/>
              <a:ext cx="784" cy="777"/>
            </a:xfrm>
            <a:prstGeom prst="ellipse">
              <a:avLst/>
            </a:prstGeom>
            <a:solidFill>
              <a:srgbClr val="333333"/>
            </a:solidFill>
            <a:ln w="9525">
              <a:noFill/>
            </a:ln>
          </p:spPr>
          <p:txBody>
            <a:bodyPr anchor="ctr" anchorCtr="0">
              <a:spAutoFit/>
            </a:bodyPr>
            <a:p>
              <a:endParaRPr lang="zh-CN" altLang="en-US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grpSp>
          <p:nvGrpSpPr>
            <p:cNvPr id="7176" name="Group 9"/>
            <p:cNvGrpSpPr/>
            <p:nvPr/>
          </p:nvGrpSpPr>
          <p:grpSpPr>
            <a:xfrm>
              <a:off x="150" y="125"/>
              <a:ext cx="759" cy="752"/>
              <a:chOff x="0" y="0"/>
              <a:chExt cx="1252" cy="1252"/>
            </a:xfrm>
          </p:grpSpPr>
          <p:sp>
            <p:nvSpPr>
              <p:cNvPr id="7177" name="Oval 10"/>
              <p:cNvSpPr/>
              <p:nvPr/>
            </p:nvSpPr>
            <p:spPr>
              <a:xfrm>
                <a:off x="0" y="0"/>
                <a:ext cx="1252" cy="1252"/>
              </a:xfrm>
              <a:prstGeom prst="ellipse">
                <a:avLst/>
              </a:prstGeom>
              <a:gradFill rotWithShape="1">
                <a:gsLst>
                  <a:gs pos="0">
                    <a:srgbClr val="636869"/>
                  </a:gs>
                  <a:gs pos="100000">
                    <a:srgbClr val="D6E1E2"/>
                  </a:gs>
                </a:gsLst>
                <a:lin ang="5400000" scaled="1"/>
                <a:tileRect/>
              </a:gradFill>
              <a:ln w="9525">
                <a:noFill/>
              </a:ln>
            </p:spPr>
            <p:txBody>
              <a:bodyPr vert="eaVert" wrap="none" anchor="ctr" anchorCtr="0"/>
              <a:p>
                <a:endParaRPr lang="zh-CN" altLang="en-US" dirty="0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7178" name="Oval 11"/>
              <p:cNvSpPr/>
              <p:nvPr/>
            </p:nvSpPr>
            <p:spPr>
              <a:xfrm>
                <a:off x="16" y="7"/>
                <a:ext cx="1222" cy="1221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alpha val="0"/>
                    </a:srgbClr>
                  </a:gs>
                  <a:gs pos="100000">
                    <a:srgbClr val="F1F5F5"/>
                  </a:gs>
                </a:gsLst>
                <a:lin ang="5400000" scaled="1"/>
                <a:tileRect/>
              </a:gradFill>
              <a:ln w="9525">
                <a:noFill/>
              </a:ln>
            </p:spPr>
            <p:txBody>
              <a:bodyPr vert="eaVert" wrap="none" anchor="ctr" anchorCtr="0"/>
              <a:p>
                <a:endParaRPr lang="zh-CN" altLang="en-US" dirty="0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7179" name="Oval 12"/>
              <p:cNvSpPr/>
              <p:nvPr/>
            </p:nvSpPr>
            <p:spPr>
              <a:xfrm>
                <a:off x="29" y="19"/>
                <a:ext cx="1162" cy="1141"/>
              </a:xfrm>
              <a:prstGeom prst="ellipse">
                <a:avLst/>
              </a:prstGeom>
              <a:gradFill rotWithShape="1">
                <a:gsLst>
                  <a:gs pos="0">
                    <a:srgbClr val="AAB2B3"/>
                  </a:gs>
                  <a:gs pos="100000">
                    <a:srgbClr val="D6E1E2">
                      <a:alpha val="48000"/>
                    </a:srgbClr>
                  </a:gs>
                </a:gsLst>
                <a:lin ang="5400000" scaled="1"/>
                <a:tileRect/>
              </a:gradFill>
              <a:ln w="9525">
                <a:noFill/>
              </a:ln>
            </p:spPr>
            <p:txBody>
              <a:bodyPr vert="eaVert" wrap="none" anchor="ctr" anchorCtr="0"/>
              <a:p>
                <a:endParaRPr lang="zh-CN" altLang="en-US" dirty="0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7180" name="Oval 13"/>
              <p:cNvSpPr/>
              <p:nvPr/>
            </p:nvSpPr>
            <p:spPr>
              <a:xfrm>
                <a:off x="97" y="51"/>
                <a:ext cx="1033" cy="926"/>
              </a:xfrm>
              <a:prstGeom prst="ellipse">
                <a:avLst/>
              </a:prstGeom>
              <a:gradFill rotWithShape="1">
                <a:gsLst>
                  <a:gs pos="0">
                    <a:srgbClr val="FFFFFF"/>
                  </a:gs>
                  <a:gs pos="100000">
                    <a:srgbClr val="D6E1E2">
                      <a:alpha val="37999"/>
                    </a:srgbClr>
                  </a:gs>
                </a:gsLst>
                <a:lin ang="5400000" scaled="1"/>
                <a:tileRect/>
              </a:gradFill>
              <a:ln w="9525">
                <a:noFill/>
              </a:ln>
            </p:spPr>
            <p:txBody>
              <a:bodyPr vert="eaVert" wrap="none" anchor="ctr" anchorCtr="0"/>
              <a:p>
                <a:endParaRPr lang="zh-CN" altLang="en-US" dirty="0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</p:grpSp>
        <p:sp>
          <p:nvSpPr>
            <p:cNvPr id="7181" name="Text Box 14"/>
            <p:cNvSpPr txBox="1"/>
            <p:nvPr/>
          </p:nvSpPr>
          <p:spPr>
            <a:xfrm>
              <a:off x="196" y="312"/>
              <a:ext cx="696" cy="231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 anchorCtr="0">
              <a:spAutoFit/>
            </a:bodyPr>
            <a:p>
              <a:pPr algn="ctr" eaLnBrk="0" hangingPunct="0"/>
              <a:r>
                <a:rPr lang="zh-CN" altLang="en-US" b="1" dirty="0">
                  <a:solidFill>
                    <a:srgbClr val="CC3300"/>
                  </a:solidFill>
                  <a:latin typeface="Arial" panose="020B0604020202020204" pitchFamily="34" charset="0"/>
                  <a:ea typeface="宋体" panose="02010600030101010101" pitchFamily="2" charset="-122"/>
                  <a:sym typeface="宋体" panose="02010600030101010101" pitchFamily="2" charset="-122"/>
                </a:rPr>
                <a:t>专业需求</a:t>
              </a:r>
              <a:endParaRPr lang="zh-CN" altLang="en-US" b="1" dirty="0">
                <a:solidFill>
                  <a:srgbClr val="CC3300"/>
                </a:solidFill>
                <a:latin typeface="Arial" panose="020B060402020202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grpSp>
        <p:nvGrpSpPr>
          <p:cNvPr id="7183" name="Group 15"/>
          <p:cNvGrpSpPr/>
          <p:nvPr/>
        </p:nvGrpSpPr>
        <p:grpSpPr>
          <a:xfrm>
            <a:off x="1734820" y="2976563"/>
            <a:ext cx="1590675" cy="1576387"/>
            <a:chOff x="0" y="0"/>
            <a:chExt cx="1002" cy="993"/>
          </a:xfrm>
        </p:grpSpPr>
        <p:sp>
          <p:nvSpPr>
            <p:cNvPr id="4" name="Oval 16"/>
            <p:cNvSpPr/>
            <p:nvPr/>
          </p:nvSpPr>
          <p:spPr>
            <a:xfrm>
              <a:off x="0" y="0"/>
              <a:ext cx="1002" cy="993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50000">
                  <a:srgbClr val="CCCCE6"/>
                </a:gs>
                <a:gs pos="100000">
                  <a:srgbClr val="FFFFFF"/>
                </a:gs>
              </a:gsLst>
              <a:lin ang="2700000" scaled="1"/>
              <a:tileRect/>
            </a:gradFill>
            <a:ln w="9525">
              <a:noFill/>
            </a:ln>
          </p:spPr>
          <p:txBody>
            <a:bodyPr wrap="none" anchor="ctr" anchorCtr="0">
              <a:spAutoFit/>
            </a:bodyPr>
            <a:p>
              <a:endParaRPr lang="zh-CN" altLang="en-US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7184" name="Oval 17"/>
            <p:cNvSpPr/>
            <p:nvPr/>
          </p:nvSpPr>
          <p:spPr>
            <a:xfrm>
              <a:off x="0" y="0"/>
              <a:ext cx="1002" cy="993"/>
            </a:xfrm>
            <a:prstGeom prst="ellipse">
              <a:avLst/>
            </a:prstGeom>
            <a:gradFill rotWithShape="1">
              <a:gsLst>
                <a:gs pos="0">
                  <a:srgbClr val="CCCCE6">
                    <a:alpha val="31998"/>
                  </a:srgbClr>
                </a:gs>
                <a:gs pos="100000">
                  <a:srgbClr val="000000">
                    <a:alpha val="89998"/>
                  </a:srgbClr>
                </a:gs>
              </a:gsLst>
              <a:lin ang="2700000" scaled="1"/>
              <a:tileRect/>
            </a:gradFill>
            <a:ln w="9525">
              <a:noFill/>
            </a:ln>
          </p:spPr>
          <p:txBody>
            <a:bodyPr wrap="none" anchor="ctr" anchorCtr="0">
              <a:spAutoFit/>
            </a:bodyPr>
            <a:p>
              <a:endParaRPr lang="zh-CN" altLang="en-US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7185" name="Oval 18"/>
            <p:cNvSpPr/>
            <p:nvPr/>
          </p:nvSpPr>
          <p:spPr>
            <a:xfrm>
              <a:off x="70" y="69"/>
              <a:ext cx="871" cy="863"/>
            </a:xfrm>
            <a:prstGeom prst="ellipse">
              <a:avLst/>
            </a:prstGeom>
            <a:gradFill rotWithShape="1">
              <a:gsLst>
                <a:gs pos="0">
                  <a:srgbClr val="6E6E7C"/>
                </a:gs>
                <a:gs pos="50000">
                  <a:srgbClr val="CCCCE6"/>
                </a:gs>
                <a:gs pos="100000">
                  <a:srgbClr val="6E6E7C"/>
                </a:gs>
              </a:gsLst>
              <a:lin ang="18900000" scaled="1"/>
              <a:tileRect/>
            </a:gradFill>
            <a:ln w="9525">
              <a:noFill/>
            </a:ln>
          </p:spPr>
          <p:txBody>
            <a:bodyPr anchor="ctr" anchorCtr="0">
              <a:spAutoFit/>
            </a:bodyPr>
            <a:p>
              <a:endParaRPr lang="zh-CN" altLang="en-US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7186" name="Oval 19"/>
            <p:cNvSpPr/>
            <p:nvPr/>
          </p:nvSpPr>
          <p:spPr>
            <a:xfrm>
              <a:off x="71" y="71"/>
              <a:ext cx="871" cy="863"/>
            </a:xfrm>
            <a:prstGeom prst="ellipse">
              <a:avLst/>
            </a:prstGeom>
            <a:gradFill rotWithShape="1">
              <a:gsLst>
                <a:gs pos="0">
                  <a:srgbClr val="828292"/>
                </a:gs>
                <a:gs pos="100000">
                  <a:srgbClr val="CCCCE6">
                    <a:alpha val="0"/>
                  </a:srgbClr>
                </a:gs>
              </a:gsLst>
              <a:lin ang="2700000" scaled="1"/>
              <a:tileRect/>
            </a:gradFill>
            <a:ln w="9525">
              <a:noFill/>
            </a:ln>
          </p:spPr>
          <p:txBody>
            <a:bodyPr anchor="ctr" anchorCtr="0">
              <a:spAutoFit/>
            </a:bodyPr>
            <a:p>
              <a:endParaRPr lang="zh-CN" altLang="en-US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7187" name="Oval 20"/>
            <p:cNvSpPr/>
            <p:nvPr/>
          </p:nvSpPr>
          <p:spPr>
            <a:xfrm>
              <a:off x="117" y="116"/>
              <a:ext cx="784" cy="777"/>
            </a:xfrm>
            <a:prstGeom prst="ellipse">
              <a:avLst/>
            </a:prstGeom>
            <a:solidFill>
              <a:srgbClr val="333333"/>
            </a:solidFill>
            <a:ln w="9525">
              <a:noFill/>
            </a:ln>
          </p:spPr>
          <p:txBody>
            <a:bodyPr anchor="ctr" anchorCtr="0">
              <a:spAutoFit/>
            </a:bodyPr>
            <a:p>
              <a:endParaRPr lang="zh-CN" altLang="en-US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grpSp>
          <p:nvGrpSpPr>
            <p:cNvPr id="7188" name="Group 21"/>
            <p:cNvGrpSpPr/>
            <p:nvPr/>
          </p:nvGrpSpPr>
          <p:grpSpPr>
            <a:xfrm>
              <a:off x="130" y="128"/>
              <a:ext cx="759" cy="752"/>
              <a:chOff x="0" y="0"/>
              <a:chExt cx="1252" cy="1252"/>
            </a:xfrm>
          </p:grpSpPr>
          <p:sp>
            <p:nvSpPr>
              <p:cNvPr id="7189" name="Oval 22"/>
              <p:cNvSpPr/>
              <p:nvPr/>
            </p:nvSpPr>
            <p:spPr>
              <a:xfrm>
                <a:off x="0" y="0"/>
                <a:ext cx="1252" cy="1252"/>
              </a:xfrm>
              <a:prstGeom prst="ellipse">
                <a:avLst/>
              </a:prstGeom>
              <a:gradFill rotWithShape="1">
                <a:gsLst>
                  <a:gs pos="0">
                    <a:srgbClr val="636869"/>
                  </a:gs>
                  <a:gs pos="100000">
                    <a:srgbClr val="D6E1E2"/>
                  </a:gs>
                </a:gsLst>
                <a:lin ang="5400000" scaled="1"/>
                <a:tileRect/>
              </a:gradFill>
              <a:ln w="9525">
                <a:noFill/>
              </a:ln>
            </p:spPr>
            <p:txBody>
              <a:bodyPr vert="eaVert" wrap="none" anchor="ctr" anchorCtr="0"/>
              <a:p>
                <a:endParaRPr lang="zh-CN" altLang="en-US" dirty="0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7190" name="Oval 23"/>
              <p:cNvSpPr/>
              <p:nvPr/>
            </p:nvSpPr>
            <p:spPr>
              <a:xfrm>
                <a:off x="16" y="7"/>
                <a:ext cx="1222" cy="1221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alpha val="0"/>
                    </a:srgbClr>
                  </a:gs>
                  <a:gs pos="100000">
                    <a:srgbClr val="F1F5F5"/>
                  </a:gs>
                </a:gsLst>
                <a:lin ang="5400000" scaled="1"/>
                <a:tileRect/>
              </a:gradFill>
              <a:ln w="9525">
                <a:noFill/>
              </a:ln>
            </p:spPr>
            <p:txBody>
              <a:bodyPr vert="eaVert" wrap="none" anchor="ctr" anchorCtr="0"/>
              <a:p>
                <a:endParaRPr lang="zh-CN" altLang="en-US" dirty="0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7191" name="Oval 24"/>
              <p:cNvSpPr/>
              <p:nvPr/>
            </p:nvSpPr>
            <p:spPr>
              <a:xfrm>
                <a:off x="29" y="19"/>
                <a:ext cx="1162" cy="1141"/>
              </a:xfrm>
              <a:prstGeom prst="ellipse">
                <a:avLst/>
              </a:prstGeom>
              <a:gradFill rotWithShape="1">
                <a:gsLst>
                  <a:gs pos="0">
                    <a:srgbClr val="AAB2B3"/>
                  </a:gs>
                  <a:gs pos="100000">
                    <a:srgbClr val="D6E1E2">
                      <a:alpha val="48000"/>
                    </a:srgbClr>
                  </a:gs>
                </a:gsLst>
                <a:lin ang="5400000" scaled="1"/>
                <a:tileRect/>
              </a:gradFill>
              <a:ln w="9525">
                <a:noFill/>
              </a:ln>
            </p:spPr>
            <p:txBody>
              <a:bodyPr vert="eaVert" wrap="none" anchor="ctr" anchorCtr="0"/>
              <a:p>
                <a:endParaRPr lang="zh-CN" altLang="en-US" dirty="0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7192" name="Oval 25"/>
              <p:cNvSpPr/>
              <p:nvPr/>
            </p:nvSpPr>
            <p:spPr>
              <a:xfrm>
                <a:off x="97" y="51"/>
                <a:ext cx="1033" cy="926"/>
              </a:xfrm>
              <a:prstGeom prst="ellipse">
                <a:avLst/>
              </a:prstGeom>
              <a:gradFill rotWithShape="1">
                <a:gsLst>
                  <a:gs pos="0">
                    <a:srgbClr val="FFFFFF"/>
                  </a:gs>
                  <a:gs pos="100000">
                    <a:srgbClr val="D6E1E2">
                      <a:alpha val="37999"/>
                    </a:srgbClr>
                  </a:gs>
                </a:gsLst>
                <a:lin ang="5400000" scaled="1"/>
                <a:tileRect/>
              </a:gradFill>
              <a:ln w="9525">
                <a:noFill/>
              </a:ln>
            </p:spPr>
            <p:txBody>
              <a:bodyPr vert="eaVert" wrap="none" anchor="ctr" anchorCtr="0"/>
              <a:p>
                <a:endParaRPr lang="zh-CN" altLang="en-US" dirty="0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</p:grpSp>
        <p:sp>
          <p:nvSpPr>
            <p:cNvPr id="7193" name="Text Box 26"/>
            <p:cNvSpPr txBox="1"/>
            <p:nvPr/>
          </p:nvSpPr>
          <p:spPr>
            <a:xfrm>
              <a:off x="173" y="315"/>
              <a:ext cx="696" cy="40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 anchorCtr="0">
              <a:spAutoFit/>
            </a:bodyPr>
            <a:p>
              <a:pPr algn="ctr" eaLnBrk="0" hangingPunct="0"/>
              <a:r>
                <a:rPr lang="zh-CN" altLang="en-US" b="1" dirty="0">
                  <a:solidFill>
                    <a:srgbClr val="CC3300"/>
                  </a:solidFill>
                  <a:latin typeface="Arial" panose="020B0604020202020204" pitchFamily="34" charset="0"/>
                  <a:ea typeface="宋体" panose="02010600030101010101" pitchFamily="2" charset="-122"/>
                  <a:sym typeface="宋体" panose="02010600030101010101" pitchFamily="2" charset="-122"/>
                </a:rPr>
                <a:t>专业人才</a:t>
              </a:r>
              <a:endParaRPr lang="zh-CN" altLang="en-US" b="1" dirty="0">
                <a:solidFill>
                  <a:srgbClr val="CC3300"/>
                </a:solidFill>
                <a:latin typeface="Arial" panose="020B060402020202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  <a:p>
              <a:pPr algn="ctr" eaLnBrk="0" hangingPunct="0"/>
              <a:r>
                <a:rPr lang="zh-CN" altLang="en-US" b="1" dirty="0">
                  <a:solidFill>
                    <a:srgbClr val="CC3300"/>
                  </a:solidFill>
                  <a:latin typeface="Arial" panose="020B0604020202020204" pitchFamily="34" charset="0"/>
                  <a:ea typeface="宋体" panose="02010600030101010101" pitchFamily="2" charset="-122"/>
                  <a:sym typeface="宋体" panose="02010600030101010101" pitchFamily="2" charset="-122"/>
                </a:rPr>
                <a:t>层次需求</a:t>
              </a:r>
              <a:endParaRPr lang="zh-CN" altLang="en-US" b="1" dirty="0">
                <a:solidFill>
                  <a:srgbClr val="CC3300"/>
                </a:solidFill>
                <a:latin typeface="Arial" panose="020B060402020202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sp>
        <p:nvSpPr>
          <p:cNvPr id="7195" name="AutoShape 27"/>
          <p:cNvSpPr/>
          <p:nvPr/>
        </p:nvSpPr>
        <p:spPr>
          <a:xfrm>
            <a:off x="3457258" y="3500438"/>
            <a:ext cx="398462" cy="449262"/>
          </a:xfrm>
          <a:prstGeom prst="chevron">
            <a:avLst>
              <a:gd name="adj" fmla="val 52500"/>
            </a:avLst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none" anchor="ctr" anchorCtr="0"/>
          <a:p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grpSp>
        <p:nvGrpSpPr>
          <p:cNvPr id="7196" name="Group 28"/>
          <p:cNvGrpSpPr/>
          <p:nvPr/>
        </p:nvGrpSpPr>
        <p:grpSpPr>
          <a:xfrm>
            <a:off x="4006850" y="1270000"/>
            <a:ext cx="6400800" cy="1425575"/>
            <a:chOff x="0" y="0"/>
            <a:chExt cx="1363" cy="1800"/>
          </a:xfrm>
        </p:grpSpPr>
        <p:sp>
          <p:nvSpPr>
            <p:cNvPr id="5" name="AutoShape 29"/>
            <p:cNvSpPr/>
            <p:nvPr/>
          </p:nvSpPr>
          <p:spPr>
            <a:xfrm>
              <a:off x="0" y="0"/>
              <a:ext cx="1363" cy="1800"/>
            </a:xfrm>
            <a:prstGeom prst="roundRect">
              <a:avLst>
                <a:gd name="adj" fmla="val 17509"/>
              </a:avLst>
            </a:prstGeom>
            <a:gradFill rotWithShape="1">
              <a:gsLst>
                <a:gs pos="0">
                  <a:srgbClr val="4E91D4"/>
                </a:gs>
                <a:gs pos="100000">
                  <a:srgbClr val="3477A4"/>
                </a:gs>
              </a:gsLst>
              <a:lin ang="2700000" scaled="1"/>
              <a:tileRect/>
            </a:gradFill>
            <a:ln w="9525">
              <a:noFill/>
            </a:ln>
          </p:spPr>
          <p:txBody>
            <a:bodyPr wrap="none" anchor="ctr" anchorCtr="0"/>
            <a:p>
              <a:endParaRPr lang="zh-CN" altLang="en-US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7197" name="AutoShape 30"/>
            <p:cNvSpPr/>
            <p:nvPr/>
          </p:nvSpPr>
          <p:spPr>
            <a:xfrm>
              <a:off x="21" y="5"/>
              <a:ext cx="1322" cy="1766"/>
            </a:xfrm>
            <a:prstGeom prst="roundRect">
              <a:avLst>
                <a:gd name="adj" fmla="val 16667"/>
              </a:avLst>
            </a:prstGeom>
            <a:solidFill>
              <a:srgbClr val="3CA1E6"/>
            </a:solidFill>
            <a:ln w="9525">
              <a:noFill/>
            </a:ln>
          </p:spPr>
          <p:txBody>
            <a:bodyPr wrap="none" anchor="ctr" anchorCtr="0"/>
            <a:p>
              <a:endParaRPr lang="zh-CN" altLang="en-US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7198" name="AutoShape 31"/>
            <p:cNvSpPr/>
            <p:nvPr/>
          </p:nvSpPr>
          <p:spPr>
            <a:xfrm>
              <a:off x="32" y="1305"/>
              <a:ext cx="1304" cy="447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3CA1E6">
                    <a:alpha val="0"/>
                  </a:srgbClr>
                </a:gs>
                <a:gs pos="100000">
                  <a:srgbClr val="9BCFF2"/>
                </a:gs>
              </a:gsLst>
              <a:lin ang="5400000" scaled="1"/>
              <a:tileRect/>
            </a:gradFill>
            <a:ln w="9525">
              <a:noFill/>
            </a:ln>
          </p:spPr>
          <p:txBody>
            <a:bodyPr wrap="none" anchor="ctr" anchorCtr="0"/>
            <a:p>
              <a:endParaRPr lang="zh-CN" altLang="en-US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7199" name="AutoShape 32"/>
            <p:cNvSpPr/>
            <p:nvPr/>
          </p:nvSpPr>
          <p:spPr>
            <a:xfrm>
              <a:off x="32" y="19"/>
              <a:ext cx="1304" cy="446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BEE0F7"/>
                </a:gs>
                <a:gs pos="100000">
                  <a:srgbClr val="3CA1E6">
                    <a:alpha val="0"/>
                  </a:srgbClr>
                </a:gs>
              </a:gsLst>
              <a:lin ang="5400000" scaled="1"/>
              <a:tileRect/>
            </a:gradFill>
            <a:ln w="9525">
              <a:noFill/>
            </a:ln>
          </p:spPr>
          <p:txBody>
            <a:bodyPr wrap="none" anchor="ctr" anchorCtr="0"/>
            <a:p>
              <a:endParaRPr lang="zh-CN" altLang="en-US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7201" name="Group 33"/>
          <p:cNvGrpSpPr/>
          <p:nvPr/>
        </p:nvGrpSpPr>
        <p:grpSpPr>
          <a:xfrm>
            <a:off x="4071620" y="3095625"/>
            <a:ext cx="6336030" cy="1474470"/>
            <a:chOff x="0" y="0"/>
            <a:chExt cx="1363" cy="1800"/>
          </a:xfrm>
        </p:grpSpPr>
        <p:sp>
          <p:nvSpPr>
            <p:cNvPr id="6" name="AutoShape 34"/>
            <p:cNvSpPr/>
            <p:nvPr/>
          </p:nvSpPr>
          <p:spPr>
            <a:xfrm>
              <a:off x="0" y="0"/>
              <a:ext cx="1363" cy="1800"/>
            </a:xfrm>
            <a:prstGeom prst="roundRect">
              <a:avLst>
                <a:gd name="adj" fmla="val 17509"/>
              </a:avLst>
            </a:prstGeom>
            <a:gradFill rotWithShape="1">
              <a:gsLst>
                <a:gs pos="0">
                  <a:srgbClr val="34B034"/>
                </a:gs>
                <a:gs pos="100000">
                  <a:srgbClr val="3F8B4A"/>
                </a:gs>
              </a:gsLst>
              <a:lin ang="2700000" scaled="1"/>
              <a:tileRect/>
            </a:gradFill>
            <a:ln w="9525">
              <a:noFill/>
            </a:ln>
          </p:spPr>
          <p:txBody>
            <a:bodyPr wrap="none" anchor="ctr" anchorCtr="0"/>
            <a:p>
              <a:endParaRPr lang="zh-CN" altLang="en-US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7202" name="AutoShape 35"/>
            <p:cNvSpPr/>
            <p:nvPr/>
          </p:nvSpPr>
          <p:spPr>
            <a:xfrm>
              <a:off x="21" y="5"/>
              <a:ext cx="1322" cy="1766"/>
            </a:xfrm>
            <a:prstGeom prst="roundRect">
              <a:avLst>
                <a:gd name="adj" fmla="val 16667"/>
              </a:avLst>
            </a:prstGeom>
            <a:solidFill>
              <a:srgbClr val="73E77E"/>
            </a:solidFill>
            <a:ln w="9525">
              <a:noFill/>
            </a:ln>
          </p:spPr>
          <p:txBody>
            <a:bodyPr wrap="none" anchor="ctr" anchorCtr="0"/>
            <a:p>
              <a:endParaRPr lang="zh-CN" altLang="en-US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7203" name="AutoShape 36"/>
            <p:cNvSpPr/>
            <p:nvPr/>
          </p:nvSpPr>
          <p:spPr>
            <a:xfrm>
              <a:off x="32" y="1305"/>
              <a:ext cx="1304" cy="447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73E77E"/>
                </a:gs>
                <a:gs pos="100000">
                  <a:srgbClr val="B3F2B9"/>
                </a:gs>
              </a:gsLst>
              <a:lin ang="5400000" scaled="1"/>
              <a:tileRect/>
            </a:gradFill>
            <a:ln w="9525">
              <a:noFill/>
            </a:ln>
          </p:spPr>
          <p:txBody>
            <a:bodyPr wrap="none" anchor="ctr" anchorCtr="0"/>
            <a:p>
              <a:endParaRPr lang="zh-CN" altLang="en-US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7204" name="AutoShape 37"/>
            <p:cNvSpPr/>
            <p:nvPr/>
          </p:nvSpPr>
          <p:spPr>
            <a:xfrm>
              <a:off x="32" y="19"/>
              <a:ext cx="1304" cy="446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D0F7D4"/>
                </a:gs>
                <a:gs pos="100000">
                  <a:srgbClr val="73E77E"/>
                </a:gs>
              </a:gsLst>
              <a:lin ang="5400000" scaled="1"/>
              <a:tileRect/>
            </a:gradFill>
            <a:ln w="9525">
              <a:noFill/>
            </a:ln>
          </p:spPr>
          <p:txBody>
            <a:bodyPr wrap="none" anchor="ctr" anchorCtr="0"/>
            <a:p>
              <a:endParaRPr lang="zh-CN" altLang="en-US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7205" name="Text Box 38"/>
            <p:cNvSpPr txBox="1"/>
            <p:nvPr/>
          </p:nvSpPr>
          <p:spPr>
            <a:xfrm>
              <a:off x="48" y="289"/>
              <a:ext cx="1296" cy="639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 anchorCtr="0">
              <a:spAutoFit/>
            </a:bodyPr>
            <a:p>
              <a:endParaRPr lang="zh-CN" altLang="en-US" sz="2400" dirty="0"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</p:grpSp>
      <p:sp>
        <p:nvSpPr>
          <p:cNvPr id="7207" name="Rectangle 39"/>
          <p:cNvSpPr/>
          <p:nvPr/>
        </p:nvSpPr>
        <p:spPr>
          <a:xfrm>
            <a:off x="4214495" y="1295400"/>
            <a:ext cx="6121400" cy="119062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r>
              <a:rPr lang="en-US" altLang="zh-CN" b="1" dirty="0">
                <a:latin typeface="楷体_GB2312" pitchFamily="1" charset="-122"/>
                <a:ea typeface="楷体_GB2312" pitchFamily="1" charset="-122"/>
                <a:sym typeface="宋体" panose="02010600030101010101" pitchFamily="2" charset="-122"/>
              </a:rPr>
              <a:t>    </a:t>
            </a:r>
            <a:r>
              <a:rPr lang="zh-CN" altLang="en-US" b="1" dirty="0">
                <a:latin typeface="楷体_GB2312" pitchFamily="1" charset="-122"/>
                <a:ea typeface="楷体_GB2312" pitchFamily="1" charset="-122"/>
                <a:sym typeface="宋体" panose="02010600030101010101" pitchFamily="2" charset="-122"/>
              </a:rPr>
              <a:t>根据权威数据咨询公司麦可思的调查显示，就业市场在未来4至5年需求量最大的30个职业中有6个与市场营销专业的匹配度都相当高，例如销售代表、市场经理、行政秘书和行政助理等。</a:t>
            </a:r>
            <a:endParaRPr lang="zh-CN" altLang="en-US" b="1" dirty="0">
              <a:latin typeface="楷体_GB2312" pitchFamily="1" charset="-122"/>
              <a:ea typeface="楷体_GB2312" pitchFamily="1" charset="-122"/>
              <a:sym typeface="宋体" panose="02010600030101010101" pitchFamily="2" charset="-122"/>
            </a:endParaRPr>
          </a:p>
        </p:txBody>
      </p:sp>
      <p:sp>
        <p:nvSpPr>
          <p:cNvPr id="7208" name="Rectangle 40"/>
          <p:cNvSpPr/>
          <p:nvPr/>
        </p:nvSpPr>
        <p:spPr>
          <a:xfrm>
            <a:off x="4173220" y="3024505"/>
            <a:ext cx="6139815" cy="1545590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pPr>
              <a:lnSpc>
                <a:spcPct val="150000"/>
              </a:lnSpc>
            </a:pPr>
            <a:r>
              <a:rPr lang="en-US" altLang="zh-CN" b="1" dirty="0">
                <a:solidFill>
                  <a:schemeClr val="tx2"/>
                </a:solidFill>
                <a:latin typeface="Arial" panose="020B0604020202020204" pitchFamily="34" charset="0"/>
                <a:ea typeface="楷体_GB2312" pitchFamily="1" charset="-122"/>
                <a:sym typeface="宋体" panose="02010600030101010101" pitchFamily="2" charset="-122"/>
              </a:rPr>
              <a:t>     </a:t>
            </a:r>
            <a:r>
              <a:rPr lang="zh-CN" altLang="en-US" b="1" dirty="0">
                <a:latin typeface="楷体_GB2312" pitchFamily="1" charset="-122"/>
                <a:ea typeface="楷体_GB2312" pitchFamily="1" charset="-122"/>
                <a:sym typeface="宋体" panose="02010600030101010101" pitchFamily="2" charset="-122"/>
              </a:rPr>
              <a:t>具有初级职称的人数比中高级职称人数多。就目前每年的供需比来看，中级营销管理人才需求的缺口很大，高级市场营销人才的紧缺就更严重了。</a:t>
            </a:r>
            <a:endParaRPr lang="zh-CN" altLang="en-US" b="1" dirty="0">
              <a:latin typeface="楷体_GB2312" pitchFamily="1" charset="-122"/>
              <a:ea typeface="楷体_GB2312" pitchFamily="1" charset="-122"/>
              <a:sym typeface="宋体" panose="02010600030101010101" pitchFamily="2" charset="-122"/>
            </a:endParaRPr>
          </a:p>
        </p:txBody>
      </p:sp>
      <p:sp>
        <p:nvSpPr>
          <p:cNvPr id="7209" name="AutoShape 41"/>
          <p:cNvSpPr/>
          <p:nvPr/>
        </p:nvSpPr>
        <p:spPr>
          <a:xfrm>
            <a:off x="3430270" y="5445125"/>
            <a:ext cx="373063" cy="419100"/>
          </a:xfrm>
          <a:prstGeom prst="chevron">
            <a:avLst>
              <a:gd name="adj" fmla="val 52500"/>
            </a:avLst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none" anchor="ctr" anchorCtr="0"/>
          <a:p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grpSp>
        <p:nvGrpSpPr>
          <p:cNvPr id="7210" name="Group 42"/>
          <p:cNvGrpSpPr/>
          <p:nvPr/>
        </p:nvGrpSpPr>
        <p:grpSpPr>
          <a:xfrm>
            <a:off x="1701483" y="4941888"/>
            <a:ext cx="1622425" cy="1576387"/>
            <a:chOff x="0" y="0"/>
            <a:chExt cx="1022" cy="993"/>
          </a:xfrm>
        </p:grpSpPr>
        <p:sp>
          <p:nvSpPr>
            <p:cNvPr id="7" name="Oval 43"/>
            <p:cNvSpPr/>
            <p:nvPr/>
          </p:nvSpPr>
          <p:spPr>
            <a:xfrm>
              <a:off x="20" y="0"/>
              <a:ext cx="1002" cy="993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50000">
                  <a:srgbClr val="9999FF"/>
                </a:gs>
                <a:gs pos="100000">
                  <a:srgbClr val="FFFFFF"/>
                </a:gs>
              </a:gsLst>
              <a:lin ang="2700000" scaled="1"/>
              <a:tileRect/>
            </a:gradFill>
            <a:ln w="9525">
              <a:noFill/>
            </a:ln>
          </p:spPr>
          <p:txBody>
            <a:bodyPr wrap="none" anchor="ctr" anchorCtr="0">
              <a:spAutoFit/>
            </a:bodyPr>
            <a:p>
              <a:endParaRPr lang="zh-CN" altLang="en-US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7211" name="Oval 44"/>
            <p:cNvSpPr/>
            <p:nvPr/>
          </p:nvSpPr>
          <p:spPr>
            <a:xfrm>
              <a:off x="0" y="0"/>
              <a:ext cx="1002" cy="993"/>
            </a:xfrm>
            <a:prstGeom prst="ellipse">
              <a:avLst/>
            </a:prstGeom>
            <a:gradFill rotWithShape="1">
              <a:gsLst>
                <a:gs pos="0">
                  <a:srgbClr val="9999FF">
                    <a:alpha val="31998"/>
                  </a:srgbClr>
                </a:gs>
                <a:gs pos="100000">
                  <a:srgbClr val="474776"/>
                </a:gs>
              </a:gsLst>
              <a:lin ang="2700000" scaled="1"/>
              <a:tileRect/>
            </a:gradFill>
            <a:ln w="9525">
              <a:noFill/>
            </a:ln>
          </p:spPr>
          <p:txBody>
            <a:bodyPr wrap="none" anchor="ctr" anchorCtr="0">
              <a:spAutoFit/>
            </a:bodyPr>
            <a:p>
              <a:endParaRPr lang="zh-CN" altLang="en-US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7212" name="Oval 45"/>
            <p:cNvSpPr/>
            <p:nvPr/>
          </p:nvSpPr>
          <p:spPr>
            <a:xfrm>
              <a:off x="90" y="70"/>
              <a:ext cx="871" cy="863"/>
            </a:xfrm>
            <a:prstGeom prst="ellipse">
              <a:avLst/>
            </a:prstGeom>
            <a:gradFill rotWithShape="1">
              <a:gsLst>
                <a:gs pos="0">
                  <a:srgbClr val="53538A"/>
                </a:gs>
                <a:gs pos="50000">
                  <a:srgbClr val="9999FF"/>
                </a:gs>
                <a:gs pos="100000">
                  <a:srgbClr val="53538A"/>
                </a:gs>
              </a:gsLst>
              <a:lin ang="18900000" scaled="1"/>
              <a:tileRect/>
            </a:gradFill>
            <a:ln w="9525">
              <a:noFill/>
            </a:ln>
          </p:spPr>
          <p:txBody>
            <a:bodyPr anchor="ctr" anchorCtr="0">
              <a:spAutoFit/>
            </a:bodyPr>
            <a:p>
              <a:endParaRPr lang="zh-CN" altLang="en-US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7213" name="Oval 46"/>
            <p:cNvSpPr/>
            <p:nvPr/>
          </p:nvSpPr>
          <p:spPr>
            <a:xfrm>
              <a:off x="91" y="71"/>
              <a:ext cx="871" cy="863"/>
            </a:xfrm>
            <a:prstGeom prst="ellipse">
              <a:avLst/>
            </a:prstGeom>
            <a:gradFill rotWithShape="1">
              <a:gsLst>
                <a:gs pos="0">
                  <a:srgbClr val="6161A2"/>
                </a:gs>
                <a:gs pos="100000">
                  <a:srgbClr val="9999FF">
                    <a:alpha val="0"/>
                  </a:srgbClr>
                </a:gs>
              </a:gsLst>
              <a:lin ang="2700000" scaled="1"/>
              <a:tileRect/>
            </a:gradFill>
            <a:ln w="9525">
              <a:noFill/>
            </a:ln>
          </p:spPr>
          <p:txBody>
            <a:bodyPr anchor="ctr" anchorCtr="0">
              <a:spAutoFit/>
            </a:bodyPr>
            <a:p>
              <a:endParaRPr lang="zh-CN" altLang="en-US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7214" name="Oval 47"/>
            <p:cNvSpPr/>
            <p:nvPr/>
          </p:nvSpPr>
          <p:spPr>
            <a:xfrm>
              <a:off x="136" y="115"/>
              <a:ext cx="784" cy="777"/>
            </a:xfrm>
            <a:prstGeom prst="ellipse">
              <a:avLst/>
            </a:prstGeom>
            <a:solidFill>
              <a:srgbClr val="333333"/>
            </a:solidFill>
            <a:ln w="9525">
              <a:noFill/>
            </a:ln>
          </p:spPr>
          <p:txBody>
            <a:bodyPr anchor="ctr" anchorCtr="0">
              <a:spAutoFit/>
            </a:bodyPr>
            <a:p>
              <a:endParaRPr lang="zh-CN" altLang="en-US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grpSp>
          <p:nvGrpSpPr>
            <p:cNvPr id="7215" name="Group 48"/>
            <p:cNvGrpSpPr/>
            <p:nvPr/>
          </p:nvGrpSpPr>
          <p:grpSpPr>
            <a:xfrm>
              <a:off x="150" y="125"/>
              <a:ext cx="759" cy="752"/>
              <a:chOff x="0" y="0"/>
              <a:chExt cx="1252" cy="1252"/>
            </a:xfrm>
          </p:grpSpPr>
          <p:sp>
            <p:nvSpPr>
              <p:cNvPr id="7216" name="Oval 49"/>
              <p:cNvSpPr/>
              <p:nvPr/>
            </p:nvSpPr>
            <p:spPr>
              <a:xfrm>
                <a:off x="0" y="0"/>
                <a:ext cx="1252" cy="1252"/>
              </a:xfrm>
              <a:prstGeom prst="ellipse">
                <a:avLst/>
              </a:prstGeom>
              <a:gradFill rotWithShape="1">
                <a:gsLst>
                  <a:gs pos="0">
                    <a:srgbClr val="636869"/>
                  </a:gs>
                  <a:gs pos="100000">
                    <a:srgbClr val="D6E1E2"/>
                  </a:gs>
                </a:gsLst>
                <a:lin ang="5400000" scaled="1"/>
                <a:tileRect/>
              </a:gradFill>
              <a:ln w="9525">
                <a:noFill/>
              </a:ln>
            </p:spPr>
            <p:txBody>
              <a:bodyPr vert="eaVert" wrap="none" anchor="ctr" anchorCtr="0"/>
              <a:p>
                <a:endParaRPr lang="zh-CN" altLang="en-US" dirty="0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7217" name="Oval 50"/>
              <p:cNvSpPr/>
              <p:nvPr/>
            </p:nvSpPr>
            <p:spPr>
              <a:xfrm>
                <a:off x="16" y="7"/>
                <a:ext cx="1222" cy="1221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alpha val="0"/>
                    </a:srgbClr>
                  </a:gs>
                  <a:gs pos="100000">
                    <a:srgbClr val="F1F5F5"/>
                  </a:gs>
                </a:gsLst>
                <a:lin ang="5400000" scaled="1"/>
                <a:tileRect/>
              </a:gradFill>
              <a:ln w="9525">
                <a:noFill/>
              </a:ln>
            </p:spPr>
            <p:txBody>
              <a:bodyPr vert="eaVert" wrap="none" anchor="ctr" anchorCtr="0"/>
              <a:p>
                <a:endParaRPr lang="zh-CN" altLang="en-US" dirty="0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7218" name="Oval 51"/>
              <p:cNvSpPr/>
              <p:nvPr/>
            </p:nvSpPr>
            <p:spPr>
              <a:xfrm>
                <a:off x="29" y="19"/>
                <a:ext cx="1162" cy="1141"/>
              </a:xfrm>
              <a:prstGeom prst="ellipse">
                <a:avLst/>
              </a:prstGeom>
              <a:gradFill rotWithShape="1">
                <a:gsLst>
                  <a:gs pos="0">
                    <a:srgbClr val="AAB2B3"/>
                  </a:gs>
                  <a:gs pos="100000">
                    <a:srgbClr val="D6E1E2">
                      <a:alpha val="48000"/>
                    </a:srgbClr>
                  </a:gs>
                </a:gsLst>
                <a:lin ang="5400000" scaled="1"/>
                <a:tileRect/>
              </a:gradFill>
              <a:ln w="9525">
                <a:noFill/>
              </a:ln>
            </p:spPr>
            <p:txBody>
              <a:bodyPr vert="eaVert" wrap="none" anchor="ctr" anchorCtr="0"/>
              <a:p>
                <a:endParaRPr lang="zh-CN" altLang="en-US" dirty="0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7219" name="Oval 52"/>
              <p:cNvSpPr/>
              <p:nvPr/>
            </p:nvSpPr>
            <p:spPr>
              <a:xfrm>
                <a:off x="97" y="51"/>
                <a:ext cx="1033" cy="926"/>
              </a:xfrm>
              <a:prstGeom prst="ellipse">
                <a:avLst/>
              </a:prstGeom>
              <a:gradFill rotWithShape="1">
                <a:gsLst>
                  <a:gs pos="0">
                    <a:srgbClr val="FFFFFF"/>
                  </a:gs>
                  <a:gs pos="100000">
                    <a:srgbClr val="D6E1E2">
                      <a:alpha val="37999"/>
                    </a:srgbClr>
                  </a:gs>
                </a:gsLst>
                <a:lin ang="5400000" scaled="1"/>
                <a:tileRect/>
              </a:gradFill>
              <a:ln w="9525">
                <a:noFill/>
              </a:ln>
            </p:spPr>
            <p:txBody>
              <a:bodyPr vert="eaVert" wrap="none" anchor="ctr" anchorCtr="0"/>
              <a:p>
                <a:endParaRPr lang="zh-CN" altLang="en-US" dirty="0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</p:grpSp>
        <p:sp>
          <p:nvSpPr>
            <p:cNvPr id="7220" name="Text Box 53"/>
            <p:cNvSpPr txBox="1"/>
            <p:nvPr/>
          </p:nvSpPr>
          <p:spPr>
            <a:xfrm>
              <a:off x="123" y="312"/>
              <a:ext cx="841" cy="40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 anchorCtr="0">
              <a:spAutoFit/>
            </a:bodyPr>
            <a:p>
              <a:pPr algn="ctr" eaLnBrk="0" hangingPunct="0"/>
              <a:r>
                <a:rPr lang="zh-CN" altLang="en-US" b="1" dirty="0">
                  <a:solidFill>
                    <a:srgbClr val="CC3300"/>
                  </a:solidFill>
                  <a:latin typeface="Arial" panose="020B0604020202020204" pitchFamily="34" charset="0"/>
                  <a:ea typeface="宋体" panose="02010600030101010101" pitchFamily="2" charset="-122"/>
                  <a:sym typeface="宋体" panose="02010600030101010101" pitchFamily="2" charset="-122"/>
                </a:rPr>
                <a:t>专业人才岗</a:t>
              </a:r>
              <a:endParaRPr lang="zh-CN" altLang="en-US" b="1" dirty="0">
                <a:solidFill>
                  <a:srgbClr val="CC3300"/>
                </a:solidFill>
                <a:latin typeface="Arial" panose="020B060402020202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  <a:p>
              <a:pPr algn="ctr" eaLnBrk="0" hangingPunct="0"/>
              <a:r>
                <a:rPr lang="zh-CN" altLang="en-US" b="1" dirty="0">
                  <a:solidFill>
                    <a:srgbClr val="CC3300"/>
                  </a:solidFill>
                  <a:latin typeface="Arial" panose="020B0604020202020204" pitchFamily="34" charset="0"/>
                  <a:ea typeface="宋体" panose="02010600030101010101" pitchFamily="2" charset="-122"/>
                  <a:sym typeface="宋体" panose="02010600030101010101" pitchFamily="2" charset="-122"/>
                </a:rPr>
                <a:t>位需求变化</a:t>
              </a:r>
              <a:endParaRPr lang="zh-CN" altLang="en-US" b="1" dirty="0">
                <a:solidFill>
                  <a:srgbClr val="CC3300"/>
                </a:solidFill>
                <a:latin typeface="Arial" panose="020B060402020202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grpSp>
        <p:nvGrpSpPr>
          <p:cNvPr id="7222" name="Group 54"/>
          <p:cNvGrpSpPr/>
          <p:nvPr/>
        </p:nvGrpSpPr>
        <p:grpSpPr>
          <a:xfrm>
            <a:off x="4006850" y="5086350"/>
            <a:ext cx="6400800" cy="1504315"/>
            <a:chOff x="0" y="0"/>
            <a:chExt cx="1363" cy="1800"/>
          </a:xfrm>
        </p:grpSpPr>
        <p:sp>
          <p:nvSpPr>
            <p:cNvPr id="8" name="AutoShape 55"/>
            <p:cNvSpPr/>
            <p:nvPr/>
          </p:nvSpPr>
          <p:spPr>
            <a:xfrm>
              <a:off x="0" y="0"/>
              <a:ext cx="1363" cy="1800"/>
            </a:xfrm>
            <a:prstGeom prst="roundRect">
              <a:avLst>
                <a:gd name="adj" fmla="val 17509"/>
              </a:avLst>
            </a:prstGeom>
            <a:gradFill rotWithShape="1">
              <a:gsLst>
                <a:gs pos="0">
                  <a:srgbClr val="4E91D4"/>
                </a:gs>
                <a:gs pos="100000">
                  <a:srgbClr val="3477A4"/>
                </a:gs>
              </a:gsLst>
              <a:lin ang="2700000" scaled="1"/>
              <a:tileRect/>
            </a:gradFill>
            <a:ln w="9525">
              <a:noFill/>
            </a:ln>
          </p:spPr>
          <p:txBody>
            <a:bodyPr wrap="none" anchor="ctr" anchorCtr="0"/>
            <a:p>
              <a:endParaRPr lang="zh-CN" altLang="en-US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7223" name="AutoShape 56"/>
            <p:cNvSpPr/>
            <p:nvPr/>
          </p:nvSpPr>
          <p:spPr>
            <a:xfrm>
              <a:off x="21" y="5"/>
              <a:ext cx="1322" cy="1766"/>
            </a:xfrm>
            <a:prstGeom prst="roundRect">
              <a:avLst>
                <a:gd name="adj" fmla="val 16667"/>
              </a:avLst>
            </a:prstGeom>
            <a:solidFill>
              <a:srgbClr val="3CA1E6"/>
            </a:solidFill>
            <a:ln w="9525">
              <a:noFill/>
            </a:ln>
          </p:spPr>
          <p:txBody>
            <a:bodyPr wrap="none" anchor="ctr" anchorCtr="0"/>
            <a:p>
              <a:endParaRPr lang="zh-CN" altLang="en-US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7224" name="AutoShape 57"/>
            <p:cNvSpPr/>
            <p:nvPr/>
          </p:nvSpPr>
          <p:spPr>
            <a:xfrm>
              <a:off x="32" y="1305"/>
              <a:ext cx="1304" cy="447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3CA1E6">
                    <a:alpha val="0"/>
                  </a:srgbClr>
                </a:gs>
                <a:gs pos="100000">
                  <a:srgbClr val="9BCFF2"/>
                </a:gs>
              </a:gsLst>
              <a:lin ang="5400000" scaled="1"/>
              <a:tileRect/>
            </a:gradFill>
            <a:ln w="9525">
              <a:noFill/>
            </a:ln>
          </p:spPr>
          <p:txBody>
            <a:bodyPr wrap="none" anchor="ctr" anchorCtr="0"/>
            <a:p>
              <a:endParaRPr lang="zh-CN" altLang="en-US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7225" name="AutoShape 58"/>
            <p:cNvSpPr/>
            <p:nvPr/>
          </p:nvSpPr>
          <p:spPr>
            <a:xfrm>
              <a:off x="32" y="19"/>
              <a:ext cx="1304" cy="446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BEE0F7"/>
                </a:gs>
                <a:gs pos="100000">
                  <a:srgbClr val="3CA1E6">
                    <a:alpha val="0"/>
                  </a:srgbClr>
                </a:gs>
              </a:gsLst>
              <a:lin ang="5400000" scaled="1"/>
              <a:tileRect/>
            </a:gradFill>
            <a:ln w="9525">
              <a:noFill/>
            </a:ln>
          </p:spPr>
          <p:txBody>
            <a:bodyPr wrap="none" anchor="ctr" anchorCtr="0"/>
            <a:p>
              <a:endParaRPr lang="zh-CN" altLang="en-US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7227" name="Rectangle 59"/>
          <p:cNvSpPr/>
          <p:nvPr/>
        </p:nvSpPr>
        <p:spPr>
          <a:xfrm>
            <a:off x="4214495" y="5111750"/>
            <a:ext cx="6121400" cy="1198563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r>
              <a:rPr lang="en-US" altLang="zh-CN" b="1" dirty="0">
                <a:latin typeface="楷体_GB2312" pitchFamily="1" charset="-122"/>
                <a:ea typeface="楷体_GB2312" pitchFamily="1" charset="-122"/>
                <a:sym typeface="宋体" panose="02010600030101010101" pitchFamily="2" charset="-122"/>
              </a:rPr>
              <a:t>    </a:t>
            </a:r>
            <a:r>
              <a:rPr lang="zh-CN" altLang="en-US" b="1" dirty="0">
                <a:latin typeface="楷体_GB2312" pitchFamily="1" charset="-122"/>
                <a:ea typeface="楷体_GB2312" pitchFamily="1" charset="-122"/>
                <a:sym typeface="宋体" panose="02010600030101010101" pitchFamily="2" charset="-122"/>
              </a:rPr>
              <a:t>随着电子商务的繁盛发展，网站运营推广、搜索引擎营销、移动终端营销、微博营销、微信营销等网络营销人才极度缺乏。这一点让我们充分看清新媒体营销人才市场需求的迅猛变化。</a:t>
            </a:r>
            <a:endParaRPr lang="zh-CN" altLang="en-US" b="1" dirty="0">
              <a:latin typeface="楷体_GB2312" pitchFamily="1" charset="-122"/>
              <a:ea typeface="楷体_GB2312" pitchFamily="1" charset="-122"/>
              <a:sym typeface="宋体" panose="02010600030101010101" pitchFamily="2" charset="-122"/>
            </a:endParaRPr>
          </a:p>
        </p:txBody>
      </p:sp>
    </p:spTree>
  </p:cSld>
  <p:clrMapOvr>
    <a:masterClrMapping/>
  </p:clrMapOvr>
  <p:transition spd="slow" advClick="0" advTm="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1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1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2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2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71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71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"/>
                            </p:stCondLst>
                            <p:childTnLst>
                              <p:par>
                                <p:cTn id="3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1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71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000"/>
                            </p:stCondLst>
                            <p:childTnLst>
                              <p:par>
                                <p:cTn id="41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72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72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500"/>
                            </p:stCondLst>
                            <p:childTnLst>
                              <p:par>
                                <p:cTn id="4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72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72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72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72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"/>
                            </p:stCondLst>
                            <p:childTnLst>
                              <p:par>
                                <p:cTn id="57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72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72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1000"/>
                            </p:stCondLst>
                            <p:childTnLst>
                              <p:par>
                                <p:cTn id="62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72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72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1500"/>
                            </p:stCondLst>
                            <p:childTnLst>
                              <p:par>
                                <p:cTn id="67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72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72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6" grpId="0" bldLvl="0" animBg="1"/>
      <p:bldP spid="7170" grpId="0" bldLvl="0" animBg="1"/>
      <p:bldP spid="7195" grpId="0" bldLvl="0" animBg="1"/>
      <p:bldP spid="7207" grpId="0"/>
      <p:bldP spid="7208" grpId="0"/>
      <p:bldP spid="7209" grpId="0" bldLvl="0" animBg="1"/>
      <p:bldP spid="722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矩形 19"/>
          <p:cNvSpPr/>
          <p:nvPr/>
        </p:nvSpPr>
        <p:spPr>
          <a:xfrm>
            <a:off x="0" y="0"/>
            <a:ext cx="12192000" cy="1125538"/>
          </a:xfrm>
          <a:prstGeom prst="rect">
            <a:avLst/>
          </a:prstGeom>
          <a:solidFill>
            <a:schemeClr val="accent3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矩形 21"/>
          <p:cNvSpPr/>
          <p:nvPr/>
        </p:nvSpPr>
        <p:spPr>
          <a:xfrm>
            <a:off x="1684655" y="692785"/>
            <a:ext cx="9498330" cy="974090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72" tIns="45736" rIns="91472" bIns="45736" rtlCol="0" anchor="ctr"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3790456" y="419413"/>
            <a:ext cx="5303299" cy="44955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72" tIns="45736" rIns="91472" bIns="45736" rtlCol="0" anchor="ctr"/>
          <a:p>
            <a:pPr algn="ctr"/>
            <a:r>
              <a:rPr lang="zh-CN" altLang="en-US" sz="1800" b="1" dirty="0"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  <a:sym typeface="+mn-ea"/>
              </a:rPr>
              <a:t>学院办学定位</a:t>
            </a:r>
            <a:endParaRPr lang="zh-CN" altLang="en-US" sz="1800" b="1" dirty="0" smtClean="0">
              <a:solidFill>
                <a:schemeClr val="bg1"/>
              </a:solidFill>
              <a:latin typeface="Arial" panose="020B0604020202020204" pitchFamily="34" charset="0"/>
              <a:ea typeface="宋体" panose="02010600030101010101" pitchFamily="2" charset="-122"/>
              <a:sym typeface="+mn-ea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1684020" y="2037715"/>
            <a:ext cx="9516745" cy="3299460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72" tIns="45736" rIns="91472" bIns="45736" rtlCol="0" anchor="ctr"/>
          <a:p>
            <a:pPr algn="ctr"/>
            <a:endParaRPr lang="zh-CN" altLang="en-US"/>
          </a:p>
        </p:txBody>
      </p:sp>
      <p:sp>
        <p:nvSpPr>
          <p:cNvPr id="30" name="矩形 29"/>
          <p:cNvSpPr/>
          <p:nvPr/>
        </p:nvSpPr>
        <p:spPr>
          <a:xfrm>
            <a:off x="3790456" y="1773643"/>
            <a:ext cx="5303299" cy="449555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72" tIns="45736" rIns="91472" bIns="45736" rtlCol="0" anchor="ctr"/>
          <a:p>
            <a:pPr algn="ctr">
              <a:lnSpc>
                <a:spcPct val="120000"/>
              </a:lnSpc>
            </a:pPr>
            <a:r>
              <a:rPr lang="en-US" altLang="zh-CN" sz="1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</a:t>
            </a:r>
            <a:r>
              <a:rPr lang="zh-CN" altLang="en-US" sz="1800" b="1" dirty="0"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  <a:sym typeface="+mn-ea"/>
              </a:rPr>
              <a:t>专业培养目标</a:t>
            </a:r>
            <a:endParaRPr lang="zh-CN" altLang="en-US" sz="1800" b="1" dirty="0" smtClean="0">
              <a:solidFill>
                <a:schemeClr val="bg1"/>
              </a:solidFill>
              <a:latin typeface="Arial" panose="020B0604020202020204" pitchFamily="34" charset="0"/>
              <a:ea typeface="宋体" panose="02010600030101010101" pitchFamily="2" charset="-122"/>
              <a:sym typeface="+mn-ea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2169160" y="2277745"/>
            <a:ext cx="8794115" cy="2968625"/>
          </a:xfrm>
          <a:prstGeom prst="rect">
            <a:avLst/>
          </a:prstGeom>
          <a:noFill/>
        </p:spPr>
        <p:txBody>
          <a:bodyPr wrap="square" lIns="91472" tIns="45736" rIns="91472" bIns="45736" rtlCol="0">
            <a:spAutoFit/>
          </a:bodyPr>
          <a:p>
            <a:pPr>
              <a:lnSpc>
                <a:spcPct val="130000"/>
              </a:lnSpc>
            </a:pPr>
            <a:r>
              <a:rPr lang="zh-CN" altLang="en-US" sz="1800" b="1" dirty="0">
                <a:latin typeface="宋体" panose="02010600030101010101" pitchFamily="2" charset="-122"/>
                <a:ea typeface="宋体" panose="02010600030101010101" pitchFamily="2" charset="-122"/>
              </a:rPr>
              <a:t>专业以立德树人为根本任务，推进思政课程与课程思政同向同行，培养思想政治坚定、德智体美劳全面发展，具有社会主义核心价值观和家国情怀，具备一定科学文化水平，良好的人文素养、职业道德和创新意识，精益求精的工匠精神，较强的就业能力和可持续发展能力，适应新形势下产业转型升级，紧跟社会发展、紧跟经济建设、紧跟粤港澳大湾区发展需要，掌握</a:t>
            </a:r>
            <a:r>
              <a:rPr lang="zh-CN" altLang="en-US" sz="1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新媒体营销、客户服务、营销策划、销售管理、终端零售五大岗位群</a:t>
            </a:r>
            <a:r>
              <a:rPr lang="zh-CN" altLang="en-US" sz="1800" b="1" dirty="0">
                <a:latin typeface="宋体" panose="02010600030101010101" pitchFamily="2" charset="-122"/>
                <a:ea typeface="宋体" panose="02010600030101010101" pitchFamily="2" charset="-122"/>
              </a:rPr>
              <a:t>对应的核心专业群岗位技能及相关专业岗位知识，能够胜任中小企业专业营销及其管理工作的，高素质、高技能并具有较强创新创业意识的营销复合型技术技能人才。</a:t>
            </a:r>
            <a:endParaRPr lang="zh-CN" altLang="en-US" sz="1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1699895" y="5760720"/>
            <a:ext cx="9497695" cy="899795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72" tIns="45736" rIns="91472" bIns="45736" rtlCol="0" anchor="ctr"/>
          <a:p>
            <a:pPr algn="ctr"/>
            <a:endParaRPr lang="zh-CN" altLang="en-US"/>
          </a:p>
        </p:txBody>
      </p:sp>
      <p:sp>
        <p:nvSpPr>
          <p:cNvPr id="33" name="矩形 32"/>
          <p:cNvSpPr/>
          <p:nvPr/>
        </p:nvSpPr>
        <p:spPr>
          <a:xfrm>
            <a:off x="3824746" y="5445537"/>
            <a:ext cx="5303299" cy="449555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72" tIns="45736" rIns="91472" bIns="45736" rtlCol="0" anchor="ctr"/>
          <a:p>
            <a:pPr algn="ctr"/>
            <a:r>
              <a:rPr lang="zh-CN" altLang="en-US" sz="1800" b="1" dirty="0"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  <a:sym typeface="+mn-ea"/>
              </a:rPr>
              <a:t>专业培养形式</a:t>
            </a:r>
            <a:endParaRPr lang="zh-CN" altLang="en-US" sz="1800" b="1" dirty="0">
              <a:solidFill>
                <a:schemeClr val="bg1"/>
              </a:solidFill>
              <a:latin typeface="Arial" panose="020B0604020202020204" pitchFamily="34" charset="0"/>
              <a:ea typeface="宋体" panose="02010600030101010101" pitchFamily="2" charset="-122"/>
              <a:sym typeface="+mn-ea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2134235" y="6094730"/>
            <a:ext cx="8768715" cy="368300"/>
          </a:xfrm>
          <a:prstGeom prst="rect">
            <a:avLst/>
          </a:prstGeom>
          <a:noFill/>
        </p:spPr>
        <p:txBody>
          <a:bodyPr wrap="square" lIns="91472" tIns="45736" rIns="91472" bIns="45736" rtlCol="0">
            <a:spAutoFit/>
          </a:bodyPr>
          <a:p>
            <a:pPr algn="ctr"/>
            <a:r>
              <a:rPr lang="zh-CN" altLang="en-US" sz="1800" b="1" dirty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sym typeface="+mn-ea"/>
              </a:rPr>
              <a:t>市场营销（普高三年）、</a:t>
            </a:r>
            <a:r>
              <a:rPr lang="en-US" altLang="zh-CN" sz="1800" b="1" dirty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sym typeface="+mn-ea"/>
              </a:rPr>
              <a:t>  </a:t>
            </a:r>
            <a:r>
              <a:rPr lang="zh-CN" altLang="en-US" sz="1800" b="1" dirty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sym typeface="+mn-ea"/>
              </a:rPr>
              <a:t>市场营销（新媒体营销方向）（中职自主招生三年）</a:t>
            </a:r>
            <a:endParaRPr lang="zh-CN" altLang="en-US" sz="1800" b="1" dirty="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  <a:sym typeface="+mn-ea"/>
            </a:endParaRPr>
          </a:p>
        </p:txBody>
      </p:sp>
      <p:sp>
        <p:nvSpPr>
          <p:cNvPr id="2" name="TextBox 30"/>
          <p:cNvSpPr txBox="1"/>
          <p:nvPr/>
        </p:nvSpPr>
        <p:spPr>
          <a:xfrm>
            <a:off x="3286545" y="981250"/>
            <a:ext cx="6558911" cy="450850"/>
          </a:xfrm>
          <a:prstGeom prst="rect">
            <a:avLst/>
          </a:prstGeom>
          <a:noFill/>
        </p:spPr>
        <p:txBody>
          <a:bodyPr wrap="square" lIns="91472" tIns="45736" rIns="91472" bIns="45736" rtlCol="0">
            <a:spAutoFit/>
          </a:bodyPr>
          <a:p>
            <a:pPr>
              <a:lnSpc>
                <a:spcPct val="130000"/>
              </a:lnSpc>
            </a:pPr>
            <a:r>
              <a:rPr lang="zh-CN" altLang="en-US" sz="1800" b="1" dirty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sym typeface="+mn-ea"/>
              </a:rPr>
              <a:t>立足广东，面向市场，贴近行业，为工业技术、商贸经济服务</a:t>
            </a:r>
            <a:endParaRPr lang="zh-CN" altLang="en-US" sz="1800" b="1" dirty="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  <a:sym typeface="+mn-ea"/>
            </a:endParaRPr>
          </a:p>
        </p:txBody>
      </p:sp>
    </p:spTree>
  </p:cSld>
  <p:clrMapOvr>
    <a:masterClrMapping/>
  </p:clrMapOvr>
  <p:transition spd="slow" advClick="0" advTm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4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0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5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8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1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bldLvl="0" animBg="1"/>
      <p:bldP spid="22" grpId="0" bldLvl="0" animBg="1"/>
      <p:bldP spid="23" grpId="0" bldLvl="0" animBg="1"/>
      <p:bldP spid="29" grpId="0" bldLvl="0" animBg="1"/>
      <p:bldP spid="30" grpId="0" bldLvl="0" animBg="1"/>
      <p:bldP spid="31" grpId="0"/>
      <p:bldP spid="32" grpId="0" bldLvl="0" animBg="1"/>
      <p:bldP spid="33" grpId="0" bldLvl="0" animBg="1"/>
      <p:bldP spid="34" grpId="0"/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矩形 19"/>
          <p:cNvSpPr/>
          <p:nvPr/>
        </p:nvSpPr>
        <p:spPr>
          <a:xfrm>
            <a:off x="0" y="0"/>
            <a:ext cx="12192000" cy="1125538"/>
          </a:xfrm>
          <a:prstGeom prst="rect">
            <a:avLst/>
          </a:prstGeom>
          <a:solidFill>
            <a:schemeClr val="accent3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aphicFrame>
        <p:nvGraphicFramePr>
          <p:cNvPr id="3" name="表格 2"/>
          <p:cNvGraphicFramePr/>
          <p:nvPr>
            <p:custDataLst>
              <p:tags r:id="rId1"/>
            </p:custDataLst>
          </p:nvPr>
        </p:nvGraphicFramePr>
        <p:xfrm>
          <a:off x="330835" y="837565"/>
          <a:ext cx="11586210" cy="593026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31520"/>
                <a:gridCol w="2070100"/>
                <a:gridCol w="2247265"/>
                <a:gridCol w="2062480"/>
                <a:gridCol w="2195195"/>
                <a:gridCol w="2279650"/>
              </a:tblGrid>
              <a:tr h="676910">
                <a:tc>
                  <a:txBody>
                    <a:bodyPr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zh-CN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sym typeface="宋体" panose="02010600030101010101" pitchFamily="2" charset="-122"/>
                        </a:rPr>
                        <a:t>岗位群</a:t>
                      </a:r>
                      <a:endParaRPr kumimoji="0" lang="zh-CN" altLang="zh-CN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sym typeface="宋体" panose="02010600030101010101" pitchFamily="2" charset="-122"/>
                      </a:endParaRPr>
                    </a:p>
                  </a:txBody>
                  <a:tcPr marL="90170" marR="90170" marT="46990" marB="46990" anchor="ctr" horzOverflow="overflow">
                    <a:solidFill>
                      <a:srgbClr val="7030A0"/>
                    </a:solidFill>
                  </a:tcPr>
                </a:tc>
                <a:tc>
                  <a:txBody>
                    <a:bodyPr/>
                    <a:p>
                      <a:pPr lvl="0" algn="ctr" eaLnBrk="1" hangingPunct="1">
                        <a:buNone/>
                      </a:pPr>
                      <a:endParaRPr lang="zh-CN" altLang="zh-CN" sz="1400" b="1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zh-CN" altLang="zh-CN" sz="1400" b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主要职位</a:t>
                      </a:r>
                      <a:endParaRPr lang="zh-CN" altLang="zh-CN" sz="140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>
                    <a:solidFill>
                      <a:srgbClr val="7030A0"/>
                    </a:solidFill>
                  </a:tcPr>
                </a:tc>
                <a:tc>
                  <a:txBody>
                    <a:bodyPr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zh-CN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sym typeface="宋体" panose="02010600030101010101" pitchFamily="2" charset="-122"/>
                        </a:rPr>
                        <a:t>岗位相关职业标准</a:t>
                      </a:r>
                      <a:endParaRPr kumimoji="0" lang="zh-CN" altLang="zh-CN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sym typeface="宋体" panose="02010600030101010101" pitchFamily="2" charset="-122"/>
                      </a:endParaRPr>
                    </a:p>
                  </a:txBody>
                  <a:tcPr marL="90170" marR="90170" marT="46990" marB="46990" anchor="ctr" horzOverflow="overflow">
                    <a:solidFill>
                      <a:srgbClr val="7030A0"/>
                    </a:solidFill>
                  </a:tcPr>
                </a:tc>
                <a:tc>
                  <a:txBody>
                    <a:bodyPr/>
                    <a:p>
                      <a:pPr marL="0" marR="0" lvl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buClrTx/>
                        <a:buSzTx/>
                        <a:buFontTx/>
                        <a:buNone/>
                      </a:pPr>
                      <a:endParaRPr kumimoji="0" lang="zh-CN" altLang="zh-CN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sym typeface="宋体" panose="02010600030101010101" pitchFamily="2" charset="-122"/>
                      </a:endParaRPr>
                    </a:p>
                    <a:p>
                      <a:pPr marL="0" marR="0" lvl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buClrTx/>
                        <a:buSzTx/>
                        <a:buFontTx/>
                        <a:buNone/>
                      </a:pPr>
                      <a:r>
                        <a:rPr kumimoji="0" lang="zh-CN" altLang="zh-CN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sym typeface="宋体" panose="02010600030101010101" pitchFamily="2" charset="-122"/>
                        </a:rPr>
                        <a:t>职业素养要求</a:t>
                      </a:r>
                      <a:endParaRPr kumimoji="0" lang="zh-CN" altLang="zh-CN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sym typeface="宋体" panose="02010600030101010101" pitchFamily="2" charset="-122"/>
                      </a:endParaRPr>
                    </a:p>
                  </a:txBody>
                  <a:tcPr marL="90170" marR="90170" marT="46990" marB="46990" horzOverflow="overflow">
                    <a:solidFill>
                      <a:srgbClr val="7030A0"/>
                    </a:solidFill>
                  </a:tcPr>
                </a:tc>
                <a:tc>
                  <a:txBody>
                    <a:bodyPr/>
                    <a:p>
                      <a:pPr marL="0" marR="0" lvl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buClrTx/>
                        <a:buSzTx/>
                        <a:buFontTx/>
                        <a:buNone/>
                      </a:pPr>
                      <a:endParaRPr kumimoji="0" lang="zh-CN" altLang="zh-CN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sym typeface="宋体" panose="02010600030101010101" pitchFamily="2" charset="-122"/>
                      </a:endParaRPr>
                    </a:p>
                    <a:p>
                      <a:pPr marL="0" marR="0" lvl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buClrTx/>
                        <a:buSzTx/>
                        <a:buFontTx/>
                        <a:buNone/>
                      </a:pPr>
                      <a:r>
                        <a:rPr kumimoji="0" lang="zh-CN" altLang="zh-CN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sym typeface="宋体" panose="02010600030101010101" pitchFamily="2" charset="-122"/>
                        </a:rPr>
                        <a:t>职业知识要求</a:t>
                      </a:r>
                      <a:endParaRPr kumimoji="0" lang="zh-CN" altLang="zh-CN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sym typeface="宋体" panose="02010600030101010101" pitchFamily="2" charset="-122"/>
                      </a:endParaRPr>
                    </a:p>
                  </a:txBody>
                  <a:tcPr marL="90170" marR="90170" marT="46990" marB="46990" horzOverflow="overflow">
                    <a:solidFill>
                      <a:srgbClr val="7030A0"/>
                    </a:solidFill>
                  </a:tcPr>
                </a:tc>
                <a:tc>
                  <a:txBody>
                    <a:bodyPr/>
                    <a:p>
                      <a:pPr marL="0" marR="0" lvl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buClrTx/>
                        <a:buSzTx/>
                        <a:buFontTx/>
                        <a:buNone/>
                      </a:pPr>
                      <a:r>
                        <a:rPr kumimoji="0" lang="zh-CN" altLang="zh-CN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sym typeface="宋体" panose="02010600030101010101" pitchFamily="2" charset="-122"/>
                        </a:rPr>
                        <a:t>职业技能要求</a:t>
                      </a:r>
                      <a:endParaRPr kumimoji="0" lang="zh-CN" altLang="zh-CN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sym typeface="宋体" panose="02010600030101010101" pitchFamily="2" charset="-122"/>
                      </a:endParaRPr>
                    </a:p>
                  </a:txBody>
                  <a:tcPr marL="90170" marR="90170" marT="46990" marB="46990" anchor="ctr" horzOverflow="overflow">
                    <a:solidFill>
                      <a:srgbClr val="7030A0"/>
                    </a:solidFill>
                  </a:tcPr>
                </a:tc>
              </a:tr>
              <a:tr h="974090">
                <a:tc>
                  <a:txBody>
                    <a:bodyPr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zh-CN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" panose="02010609060101010101" charset="-122"/>
                          <a:ea typeface="楷体" panose="02010609060101010101" charset="-122"/>
                          <a:sym typeface="宋体" panose="02010600030101010101" pitchFamily="2" charset="-122"/>
                        </a:rPr>
                        <a:t>新媒体</a:t>
                      </a:r>
                      <a:endParaRPr kumimoji="0" lang="zh-CN" altLang="zh-CN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" panose="02010609060101010101" charset="-122"/>
                        <a:ea typeface="楷体" panose="02010609060101010101" charset="-122"/>
                        <a:sym typeface="宋体" panose="02010600030101010101" pitchFamily="2" charset="-122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zh-CN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" panose="02010609060101010101" charset="-122"/>
                          <a:ea typeface="楷体" panose="02010609060101010101" charset="-122"/>
                          <a:sym typeface="宋体" panose="02010600030101010101" pitchFamily="2" charset="-122"/>
                        </a:rPr>
                        <a:t>营销</a:t>
                      </a:r>
                      <a:endParaRPr kumimoji="0" lang="zh-CN" altLang="zh-CN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" panose="02010609060101010101" charset="-122"/>
                        <a:ea typeface="楷体" panose="02010609060101010101" charset="-122"/>
                        <a:sym typeface="宋体" panose="02010600030101010101" pitchFamily="2" charset="-122"/>
                      </a:endParaRPr>
                    </a:p>
                  </a:txBody>
                  <a:tcPr marL="90170" marR="90170" marT="46990" marB="46990" anchor="ctr" horzOverflow="overflow">
                    <a:solidFill>
                      <a:srgbClr val="FFC000"/>
                    </a:solidFill>
                  </a:tcPr>
                </a:tc>
                <a:tc>
                  <a:txBody>
                    <a:bodyPr/>
                    <a:p>
                      <a:pPr lvl="0" algn="l" eaLnBrk="1" hangingPunct="1">
                        <a:buNone/>
                      </a:pPr>
                      <a:r>
                        <a:rPr lang="zh-CN" altLang="en-US" sz="1400" b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" panose="02010609060101010101" charset="-122"/>
                          <a:ea typeface="楷体" panose="02010609060101010101" charset="-122"/>
                          <a:cs typeface="楷体" panose="02010609060101010101" charset="-122"/>
                          <a:sym typeface="+mn-ea"/>
                        </a:rPr>
                        <a:t>网络销售、电子商务专员、网络推广专员、新媒体推广专员</a:t>
                      </a:r>
                      <a:endParaRPr lang="zh-CN" altLang="en-US" sz="1400" b="1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" panose="02010609060101010101" charset="-122"/>
                        <a:ea typeface="楷体" panose="02010609060101010101" charset="-122"/>
                        <a:cs typeface="楷体" panose="02010609060101010101" charset="-122"/>
                      </a:endParaRPr>
                    </a:p>
                    <a:p>
                      <a:pPr lvl="0" algn="l" eaLnBrk="1" hangingPunct="1">
                        <a:buNone/>
                      </a:pPr>
                      <a:endParaRPr lang="zh-CN" altLang="en-US" sz="1400" b="1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" panose="02010609060101010101" charset="-122"/>
                        <a:ea typeface="楷体" panose="02010609060101010101" charset="-122"/>
                        <a:cs typeface="楷体" panose="02010609060101010101" charset="-122"/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" panose="02010609060101010101" charset="-122"/>
                          <a:ea typeface="楷体" panose="02010609060101010101" charset="-122"/>
                          <a:cs typeface="楷体" panose="02010609060101010101" charset="-122"/>
                          <a:sym typeface="宋体" panose="02010600030101010101" pitchFamily="2" charset="-122"/>
                        </a:rPr>
                        <a:t>以移动互联网等新媒体为平台，如电子商务平台、博客、微信等进行推广策划、开展营销工作。</a:t>
                      </a:r>
                      <a:endParaRPr kumimoji="0" lang="zh-CN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" panose="02010609060101010101" charset="-122"/>
                        <a:ea typeface="楷体" panose="02010609060101010101" charset="-122"/>
                        <a:cs typeface="楷体" panose="02010609060101010101" charset="-122"/>
                        <a:sym typeface="宋体" panose="02010600030101010101" pitchFamily="2" charset="-122"/>
                      </a:endParaRPr>
                    </a:p>
                  </a:txBody>
                  <a:tcPr marL="90170" marR="90170" marT="46990" marB="46990" anchor="ctr" horzOverflow="overflow">
                    <a:solidFill>
                      <a:srgbClr val="FFC000"/>
                    </a:solidFill>
                  </a:tcPr>
                </a:tc>
                <a:tc>
                  <a:txBody>
                    <a:bodyPr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zh-CN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" panose="02010609060101010101" charset="-122"/>
                          <a:ea typeface="楷体" panose="02010609060101010101" charset="-122"/>
                          <a:sym typeface="宋体" panose="02010600030101010101" pitchFamily="2" charset="-122"/>
                        </a:rPr>
                        <a:t>要求具有新媒体平台开发、新媒体推广方式选择与运用、基本媒体广告设计等能力</a:t>
                      </a:r>
                      <a:endParaRPr kumimoji="0" lang="zh-CN" altLang="zh-CN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" panose="02010609060101010101" charset="-122"/>
                        <a:ea typeface="楷体" panose="02010609060101010101" charset="-122"/>
                        <a:sym typeface="宋体" panose="02010600030101010101" pitchFamily="2" charset="-122"/>
                      </a:endParaRPr>
                    </a:p>
                  </a:txBody>
                  <a:tcPr marL="90170" marR="90170" marT="46990" marB="46990" horzOverflow="overflow">
                    <a:solidFill>
                      <a:srgbClr val="FFC000"/>
                    </a:solidFill>
                  </a:tcPr>
                </a:tc>
                <a:tc>
                  <a:txBody>
                    <a:bodyPr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" panose="02010609060101010101" charset="-122"/>
                          <a:ea typeface="楷体" panose="02010609060101010101" charset="-122"/>
                          <a:cs typeface="楷体" panose="02010609060101010101" charset="-122"/>
                          <a:sym typeface="宋体" panose="02010600030101010101" pitchFamily="2" charset="-122"/>
                        </a:rPr>
                        <a:t>消费者基本心理、营销基础知识、市场调研、网络营销、新媒体营销、广告策划、</a:t>
                      </a:r>
                      <a:r>
                        <a:rPr kumimoji="0" lang="en-US" altLang="zh-CN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" panose="02010609060101010101" charset="-122"/>
                          <a:ea typeface="楷体" panose="02010609060101010101" charset="-122"/>
                          <a:cs typeface="楷体" panose="02010609060101010101" charset="-122"/>
                          <a:sym typeface="宋体" panose="02010600030101010101" pitchFamily="2" charset="-122"/>
                        </a:rPr>
                        <a:t>PS</a:t>
                      </a:r>
                      <a:r>
                        <a:rPr kumimoji="0" lang="zh-CN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" panose="02010609060101010101" charset="-122"/>
                          <a:ea typeface="楷体" panose="02010609060101010101" charset="-122"/>
                          <a:cs typeface="楷体" panose="02010609060101010101" charset="-122"/>
                          <a:sym typeface="宋体" panose="02010600030101010101" pitchFamily="2" charset="-122"/>
                        </a:rPr>
                        <a:t>实务等知识</a:t>
                      </a:r>
                      <a:endParaRPr kumimoji="0" lang="zh-CN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" panose="02010609060101010101" charset="-122"/>
                        <a:ea typeface="楷体" panose="02010609060101010101" charset="-122"/>
                        <a:cs typeface="楷体" panose="02010609060101010101" charset="-122"/>
                        <a:sym typeface="宋体" panose="02010600030101010101" pitchFamily="2" charset="-122"/>
                      </a:endParaRPr>
                    </a:p>
                  </a:txBody>
                  <a:tcPr marL="90170" marR="90170" marT="46990" marB="46990" horzOverflow="overflow">
                    <a:solidFill>
                      <a:srgbClr val="FFC000"/>
                    </a:solidFill>
                  </a:tcPr>
                </a:tc>
                <a:tc>
                  <a:txBody>
                    <a:bodyPr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zh-CN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" panose="02010609060101010101" charset="-122"/>
                          <a:ea typeface="楷体" panose="02010609060101010101" charset="-122"/>
                          <a:sym typeface="宋体" panose="02010600030101010101" pitchFamily="2" charset="-122"/>
                        </a:rPr>
                        <a:t>基本职业意识与道德、吃苦耐劳、积极进取、创新意识、独立解决问题等</a:t>
                      </a:r>
                      <a:endParaRPr kumimoji="0" lang="zh-CN" altLang="zh-CN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" panose="02010609060101010101" charset="-122"/>
                        <a:ea typeface="楷体" panose="02010609060101010101" charset="-122"/>
                        <a:sym typeface="宋体" panose="02010600030101010101" pitchFamily="2" charset="-122"/>
                      </a:endParaRPr>
                    </a:p>
                  </a:txBody>
                  <a:tcPr marL="90170" marR="90170" marT="46990" marB="46990" anchor="ctr" horzOverflow="overflow">
                    <a:solidFill>
                      <a:srgbClr val="FFC000"/>
                    </a:solidFill>
                  </a:tcPr>
                </a:tc>
              </a:tr>
              <a:tr h="947420">
                <a:tc>
                  <a:txBody>
                    <a:bodyPr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zh-CN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" panose="02010609060101010101" charset="-122"/>
                          <a:ea typeface="楷体" panose="02010609060101010101" charset="-122"/>
                          <a:sym typeface="宋体" panose="02010600030101010101" pitchFamily="2" charset="-122"/>
                        </a:rPr>
                        <a:t>客户</a:t>
                      </a:r>
                      <a:endParaRPr kumimoji="0" lang="zh-CN" altLang="zh-CN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" panose="02010609060101010101" charset="-122"/>
                        <a:ea typeface="楷体" panose="02010609060101010101" charset="-122"/>
                        <a:sym typeface="宋体" panose="02010600030101010101" pitchFamily="2" charset="-122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zh-CN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" panose="02010609060101010101" charset="-122"/>
                          <a:ea typeface="楷体" panose="02010609060101010101" charset="-122"/>
                          <a:sym typeface="宋体" panose="02010600030101010101" pitchFamily="2" charset="-122"/>
                        </a:rPr>
                        <a:t>服务</a:t>
                      </a:r>
                      <a:endParaRPr kumimoji="0" lang="zh-CN" altLang="zh-CN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" panose="02010609060101010101" charset="-122"/>
                        <a:ea typeface="楷体" panose="02010609060101010101" charset="-122"/>
                        <a:sym typeface="宋体" panose="02010600030101010101" pitchFamily="2" charset="-122"/>
                      </a:endParaRPr>
                    </a:p>
                  </a:txBody>
                  <a:tcPr marL="90170" marR="90170" marT="46990" marB="46990" anchor="ctr" horzOverflow="overflow">
                    <a:solidFill>
                      <a:srgbClr val="FFC000"/>
                    </a:solidFill>
                  </a:tcPr>
                </a:tc>
                <a:tc>
                  <a:txBody>
                    <a:bodyPr/>
                    <a:p>
                      <a:pPr lvl="0" algn="l" eaLnBrk="1" hangingPunct="1">
                        <a:buNone/>
                      </a:pPr>
                      <a:r>
                        <a:rPr lang="zh-CN" altLang="en-US" sz="1400" b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" panose="02010609060101010101" charset="-122"/>
                          <a:ea typeface="楷体" panose="02010609060101010101" charset="-122"/>
                          <a:cs typeface="楷体" panose="02010609060101010101" charset="-122"/>
                        </a:rPr>
                        <a:t>跟单员、售后服务、客户服务、售前售后支持、投诉专员、大客户专员</a:t>
                      </a:r>
                      <a:endParaRPr lang="zh-CN" altLang="en-US" sz="1400" b="1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" panose="02010609060101010101" charset="-122"/>
                        <a:ea typeface="楷体" panose="02010609060101010101" charset="-122"/>
                        <a:cs typeface="楷体" panose="02010609060101010101" charset="-122"/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zh-CN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" panose="02010609060101010101" charset="-122"/>
                          <a:ea typeface="楷体" panose="02010609060101010101" charset="-122"/>
                          <a:sym typeface="宋体" panose="02010600030101010101" pitchFamily="2" charset="-122"/>
                        </a:rPr>
                        <a:t>特定行业的售前服务、售</a:t>
                      </a:r>
                      <a:endParaRPr kumimoji="0" lang="zh-CN" altLang="zh-CN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" panose="02010609060101010101" charset="-122"/>
                        <a:ea typeface="楷体" panose="02010609060101010101" charset="-122"/>
                        <a:sym typeface="宋体" panose="02010600030101010101" pitchFamily="2" charset="-122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zh-CN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" panose="02010609060101010101" charset="-122"/>
                          <a:ea typeface="楷体" panose="02010609060101010101" charset="-122"/>
                          <a:sym typeface="宋体" panose="02010600030101010101" pitchFamily="2" charset="-122"/>
                        </a:rPr>
                        <a:t>中服务和售后服务</a:t>
                      </a:r>
                      <a:endParaRPr kumimoji="0" lang="zh-CN" altLang="zh-CN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" panose="02010609060101010101" charset="-122"/>
                        <a:ea typeface="楷体" panose="02010609060101010101" charset="-122"/>
                        <a:sym typeface="宋体" panose="02010600030101010101" pitchFamily="2" charset="-122"/>
                      </a:endParaRPr>
                    </a:p>
                  </a:txBody>
                  <a:tcPr marL="90170" marR="90170" marT="46990" marB="46990" anchor="ctr" horzOverflow="overflow">
                    <a:solidFill>
                      <a:srgbClr val="FFC000"/>
                    </a:solidFill>
                  </a:tcPr>
                </a:tc>
                <a:tc>
                  <a:txBody>
                    <a:bodyPr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zh-CN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" panose="02010609060101010101" charset="-122"/>
                          <a:ea typeface="楷体" panose="02010609060101010101" charset="-122"/>
                          <a:sym typeface="宋体" panose="02010600030101010101" pitchFamily="2" charset="-122"/>
                        </a:rPr>
                        <a:t>要求具有基本沟通能力，客户异议处理能力、客户关系管理能力、电话客户能力</a:t>
                      </a:r>
                      <a:endParaRPr kumimoji="0" lang="zh-CN" altLang="zh-CN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" panose="02010609060101010101" charset="-122"/>
                        <a:ea typeface="楷体" panose="02010609060101010101" charset="-122"/>
                        <a:sym typeface="宋体" panose="02010600030101010101" pitchFamily="2" charset="-122"/>
                      </a:endParaRPr>
                    </a:p>
                  </a:txBody>
                  <a:tcPr marL="90170" marR="90170" marT="46990" marB="46990" horzOverflow="overflow">
                    <a:solidFill>
                      <a:srgbClr val="FFC000"/>
                    </a:solidFill>
                  </a:tcPr>
                </a:tc>
                <a:tc>
                  <a:txBody>
                    <a:bodyPr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zh-CN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" panose="02010609060101010101" charset="-122"/>
                          <a:ea typeface="楷体" panose="02010609060101010101" charset="-122"/>
                          <a:sym typeface="宋体" panose="02010600030101010101" pitchFamily="2" charset="-122"/>
                        </a:rPr>
                        <a:t>消费者基本心理、营销基础知识、市场调研、客户关系管理、电话营销、推销实务</a:t>
                      </a:r>
                      <a:endParaRPr kumimoji="0" lang="zh-CN" altLang="zh-CN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" panose="02010609060101010101" charset="-122"/>
                        <a:ea typeface="楷体" panose="02010609060101010101" charset="-122"/>
                        <a:sym typeface="宋体" panose="02010600030101010101" pitchFamily="2" charset="-122"/>
                      </a:endParaRPr>
                    </a:p>
                  </a:txBody>
                  <a:tcPr marL="90170" marR="90170" marT="46990" marB="46990" horzOverflow="overflow">
                    <a:solidFill>
                      <a:srgbClr val="FFC000"/>
                    </a:solidFill>
                  </a:tcPr>
                </a:tc>
                <a:tc>
                  <a:txBody>
                    <a:bodyPr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zh-CN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" panose="02010609060101010101" charset="-122"/>
                          <a:ea typeface="楷体" panose="02010609060101010101" charset="-122"/>
                          <a:sym typeface="宋体" panose="02010600030101010101" pitchFamily="2" charset="-122"/>
                        </a:rPr>
                        <a:t>基本职业意识与道德、基本职业形象与礼仪、独立解决问题等</a:t>
                      </a:r>
                      <a:endParaRPr kumimoji="0" lang="zh-CN" altLang="zh-CN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" panose="02010609060101010101" charset="-122"/>
                        <a:ea typeface="楷体" panose="02010609060101010101" charset="-122"/>
                        <a:sym typeface="宋体" panose="02010600030101010101" pitchFamily="2" charset="-122"/>
                      </a:endParaRPr>
                    </a:p>
                  </a:txBody>
                  <a:tcPr marL="90170" marR="90170" marT="46990" marB="46990" anchor="ctr" horzOverflow="overflow">
                    <a:solidFill>
                      <a:srgbClr val="FFC000"/>
                    </a:solidFill>
                  </a:tcPr>
                </a:tc>
              </a:tr>
              <a:tr h="1047115">
                <a:tc>
                  <a:txBody>
                    <a:bodyPr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zh-CN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" panose="02010609060101010101" charset="-122"/>
                          <a:ea typeface="楷体" panose="02010609060101010101" charset="-122"/>
                          <a:sym typeface="宋体" panose="02010600030101010101" pitchFamily="2" charset="-122"/>
                        </a:rPr>
                        <a:t>营销</a:t>
                      </a:r>
                      <a:endParaRPr kumimoji="0" lang="zh-CN" altLang="zh-CN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" panose="02010609060101010101" charset="-122"/>
                        <a:ea typeface="楷体" panose="02010609060101010101" charset="-122"/>
                        <a:sym typeface="宋体" panose="02010600030101010101" pitchFamily="2" charset="-122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zh-CN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" panose="02010609060101010101" charset="-122"/>
                          <a:ea typeface="楷体" panose="02010609060101010101" charset="-122"/>
                          <a:sym typeface="宋体" panose="02010600030101010101" pitchFamily="2" charset="-122"/>
                        </a:rPr>
                        <a:t>策划</a:t>
                      </a:r>
                      <a:endParaRPr kumimoji="0" lang="zh-CN" altLang="zh-CN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" panose="02010609060101010101" charset="-122"/>
                        <a:ea typeface="楷体" panose="02010609060101010101" charset="-122"/>
                        <a:sym typeface="宋体" panose="02010600030101010101" pitchFamily="2" charset="-122"/>
                      </a:endParaRPr>
                    </a:p>
                  </a:txBody>
                  <a:tcPr marL="90170" marR="90170" marT="46990" marB="46990" anchor="ctr" horzOverflow="overflow">
                    <a:solidFill>
                      <a:srgbClr val="FFC000"/>
                    </a:solidFill>
                  </a:tcPr>
                </a:tc>
                <a:tc>
                  <a:txBody>
                    <a:bodyPr/>
                    <a:p>
                      <a:pPr lvl="0" algn="l" eaLnBrk="1" hangingPunct="1">
                        <a:buNone/>
                      </a:pPr>
                      <a:r>
                        <a:rPr lang="zh-CN" altLang="en-US" sz="1400" b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" panose="02010609060101010101" charset="-122"/>
                          <a:ea typeface="楷体" panose="02010609060101010101" charset="-122"/>
                          <a:cs typeface="楷体" panose="02010609060101010101" charset="-122"/>
                          <a:sym typeface="+mn-ea"/>
                        </a:rPr>
                        <a:t>市场策划专员、媒介策划专员、市场推广专员、企划专员、广告策划专员、品牌专员</a:t>
                      </a:r>
                      <a:endParaRPr lang="zh-CN" altLang="en-US" sz="1400" b="1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" panose="02010609060101010101" charset="-122"/>
                        <a:ea typeface="楷体" panose="02010609060101010101" charset="-122"/>
                        <a:cs typeface="楷体" panose="02010609060101010101" charset="-122"/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zh-CN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" panose="02010609060101010101" charset="-122"/>
                          <a:ea typeface="楷体" panose="02010609060101010101" charset="-122"/>
                          <a:sym typeface="宋体" panose="02010600030101010101" pitchFamily="2" charset="-122"/>
                        </a:rPr>
                        <a:t>特定企业及产品的广告、促销及品牌策略策划方案制定</a:t>
                      </a:r>
                      <a:endParaRPr kumimoji="0" lang="zh-CN" altLang="zh-CN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" panose="02010609060101010101" charset="-122"/>
                        <a:ea typeface="楷体" panose="02010609060101010101" charset="-122"/>
                        <a:sym typeface="宋体" panose="02010600030101010101" pitchFamily="2" charset="-122"/>
                      </a:endParaRPr>
                    </a:p>
                  </a:txBody>
                  <a:tcPr marL="90170" marR="90170" marT="46990" marB="46990" anchor="ctr" horzOverflow="overflow">
                    <a:solidFill>
                      <a:srgbClr val="FFC000"/>
                    </a:solidFill>
                  </a:tcPr>
                </a:tc>
                <a:tc>
                  <a:txBody>
                    <a:bodyPr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zh-CN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" panose="02010609060101010101" charset="-122"/>
                          <a:ea typeface="楷体" panose="02010609060101010101" charset="-122"/>
                          <a:sym typeface="宋体" panose="02010600030101010101" pitchFamily="2" charset="-122"/>
                        </a:rPr>
                        <a:t>要求具有新产品推广、广告、促销及品牌整体策划的能力</a:t>
                      </a:r>
                      <a:endParaRPr kumimoji="0" lang="zh-CN" altLang="zh-CN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" panose="02010609060101010101" charset="-122"/>
                        <a:ea typeface="楷体" panose="02010609060101010101" charset="-122"/>
                        <a:sym typeface="宋体" panose="02010600030101010101" pitchFamily="2" charset="-122"/>
                      </a:endParaRPr>
                    </a:p>
                  </a:txBody>
                  <a:tcPr marL="90170" marR="90170" marT="46990" marB="46990" horzOverflow="overflow">
                    <a:solidFill>
                      <a:srgbClr val="FFC000"/>
                    </a:solidFill>
                  </a:tcPr>
                </a:tc>
                <a:tc>
                  <a:txBody>
                    <a:bodyPr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zh-CN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" panose="02010609060101010101" charset="-122"/>
                          <a:ea typeface="楷体" panose="02010609060101010101" charset="-122"/>
                          <a:sym typeface="宋体" panose="02010600030101010101" pitchFamily="2" charset="-122"/>
                        </a:rPr>
                        <a:t>消费者基本心理、营销基础知识、广告策划知识、营销策划知识</a:t>
                      </a:r>
                      <a:endParaRPr kumimoji="0" lang="zh-CN" altLang="zh-CN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" panose="02010609060101010101" charset="-122"/>
                        <a:ea typeface="楷体" panose="02010609060101010101" charset="-122"/>
                        <a:sym typeface="宋体" panose="02010600030101010101" pitchFamily="2" charset="-122"/>
                      </a:endParaRPr>
                    </a:p>
                  </a:txBody>
                  <a:tcPr marL="90170" marR="90170" marT="46990" marB="46990" horzOverflow="overflow">
                    <a:solidFill>
                      <a:srgbClr val="FFC000"/>
                    </a:solidFill>
                  </a:tcPr>
                </a:tc>
                <a:tc>
                  <a:txBody>
                    <a:bodyPr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zh-CN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" panose="02010609060101010101" charset="-122"/>
                          <a:ea typeface="楷体" panose="02010609060101010101" charset="-122"/>
                          <a:sym typeface="宋体" panose="02010600030101010101" pitchFamily="2" charset="-122"/>
                        </a:rPr>
                        <a:t>要求具有新产品推广、广告、促销及品牌整体策划的能力</a:t>
                      </a:r>
                      <a:endParaRPr kumimoji="0" lang="zh-CN" altLang="zh-CN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" panose="02010609060101010101" charset="-122"/>
                        <a:ea typeface="楷体" panose="02010609060101010101" charset="-122"/>
                        <a:sym typeface="宋体" panose="02010600030101010101" pitchFamily="2" charset="-122"/>
                      </a:endParaRPr>
                    </a:p>
                  </a:txBody>
                  <a:tcPr marL="90170" marR="90170" marT="46990" marB="46990" anchor="ctr" horzOverflow="overflow">
                    <a:solidFill>
                      <a:srgbClr val="FFC000"/>
                    </a:solidFill>
                  </a:tcPr>
                </a:tc>
              </a:tr>
              <a:tr h="1160780">
                <a:tc>
                  <a:txBody>
                    <a:bodyPr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zh-CN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" panose="02010609060101010101" charset="-122"/>
                          <a:ea typeface="楷体" panose="02010609060101010101" charset="-122"/>
                          <a:sym typeface="宋体" panose="02010600030101010101" pitchFamily="2" charset="-122"/>
                        </a:rPr>
                        <a:t>销售</a:t>
                      </a:r>
                      <a:endParaRPr kumimoji="0" lang="zh-CN" altLang="zh-CN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" panose="02010609060101010101" charset="-122"/>
                        <a:ea typeface="楷体" panose="02010609060101010101" charset="-122"/>
                        <a:sym typeface="宋体" panose="02010600030101010101" pitchFamily="2" charset="-122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zh-CN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" panose="02010609060101010101" charset="-122"/>
                          <a:ea typeface="楷体" panose="02010609060101010101" charset="-122"/>
                          <a:sym typeface="宋体" panose="02010600030101010101" pitchFamily="2" charset="-122"/>
                        </a:rPr>
                        <a:t>业务</a:t>
                      </a:r>
                      <a:endParaRPr kumimoji="0" lang="zh-CN" altLang="zh-CN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" panose="02010609060101010101" charset="-122"/>
                        <a:ea typeface="楷体" panose="02010609060101010101" charset="-122"/>
                        <a:sym typeface="宋体" panose="02010600030101010101" pitchFamily="2" charset="-122"/>
                      </a:endParaRPr>
                    </a:p>
                  </a:txBody>
                  <a:tcPr marL="90170" marR="90170" marT="46990" marB="46990" anchor="ctr" horzOverflow="overflow">
                    <a:solidFill>
                      <a:srgbClr val="FFC000"/>
                    </a:solidFill>
                  </a:tcPr>
                </a:tc>
                <a:tc>
                  <a:txBody>
                    <a:bodyPr/>
                    <a:p>
                      <a:pPr lvl="0" algn="l" eaLnBrk="1" hangingPunct="1">
                        <a:buClrTx/>
                        <a:buSzTx/>
                        <a:buFontTx/>
                        <a:buNone/>
                      </a:pPr>
                      <a:r>
                        <a:rPr lang="zh-CN" altLang="en-US" sz="1400" b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" panose="02010609060101010101" charset="-122"/>
                          <a:ea typeface="楷体" panose="02010609060101010101" charset="-122"/>
                          <a:cs typeface="楷体" panose="02010609060101010101" charset="-122"/>
                          <a:sym typeface="+mn-ea"/>
                        </a:rPr>
                        <a:t>市场拓展专员、业务代表、销售代表、销售顾问、商务助理、招商专员、渠道管理专员、督导、销售内勤等</a:t>
                      </a:r>
                      <a:endParaRPr lang="zh-CN" altLang="en-US" sz="1400" b="1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" panose="02010609060101010101" charset="-122"/>
                        <a:ea typeface="楷体" panose="02010609060101010101" charset="-122"/>
                        <a:cs typeface="楷体" panose="02010609060101010101" charset="-122"/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zh-CN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" panose="02010609060101010101" charset="-122"/>
                          <a:ea typeface="楷体" panose="02010609060101010101" charset="-122"/>
                          <a:sym typeface="宋体" panose="02010600030101010101" pitchFamily="2" charset="-122"/>
                        </a:rPr>
                        <a:t>企业销售业务、销售渠道、销售人员的规划及管理</a:t>
                      </a:r>
                      <a:endParaRPr kumimoji="0" lang="zh-CN" altLang="zh-CN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" panose="02010609060101010101" charset="-122"/>
                        <a:ea typeface="楷体" panose="02010609060101010101" charset="-122"/>
                        <a:sym typeface="宋体" panose="02010600030101010101" pitchFamily="2" charset="-122"/>
                      </a:endParaRPr>
                    </a:p>
                  </a:txBody>
                  <a:tcPr marL="90170" marR="90170" marT="46990" marB="46990" anchor="ctr" horzOverflow="overflow">
                    <a:solidFill>
                      <a:srgbClr val="FFC000"/>
                    </a:solidFill>
                  </a:tcPr>
                </a:tc>
                <a:tc>
                  <a:txBody>
                    <a:bodyPr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zh-CN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" panose="02010609060101010101" charset="-122"/>
                          <a:ea typeface="楷体" panose="02010609060101010101" charset="-122"/>
                          <a:sym typeface="宋体" panose="02010600030101010101" pitchFamily="2" charset="-122"/>
                        </a:rPr>
                        <a:t>要求具有商品认知、客户寻找与沟通并达成销售的能力，具有销售业务、营销渠道、销售人员的管理能力</a:t>
                      </a:r>
                      <a:endParaRPr kumimoji="0" lang="zh-CN" altLang="zh-CN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" panose="02010609060101010101" charset="-122"/>
                        <a:ea typeface="楷体" panose="02010609060101010101" charset="-122"/>
                        <a:sym typeface="宋体" panose="02010600030101010101" pitchFamily="2" charset="-122"/>
                      </a:endParaRPr>
                    </a:p>
                  </a:txBody>
                  <a:tcPr marL="90170" marR="90170" marT="46990" marB="46990" horzOverflow="overflow">
                    <a:solidFill>
                      <a:srgbClr val="FFC000"/>
                    </a:solidFill>
                  </a:tcPr>
                </a:tc>
                <a:tc>
                  <a:txBody>
                    <a:bodyPr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zh-CN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" panose="02010609060101010101" charset="-122"/>
                          <a:ea typeface="楷体" panose="02010609060101010101" charset="-122"/>
                          <a:sym typeface="宋体" panose="02010600030101010101" pitchFamily="2" charset="-122"/>
                        </a:rPr>
                        <a:t>消费者基本心理、营销基础知识、客户关系管理知识、销售管理知识</a:t>
                      </a:r>
                      <a:endParaRPr kumimoji="0" lang="zh-CN" altLang="zh-CN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" panose="02010609060101010101" charset="-122"/>
                        <a:ea typeface="楷体" panose="02010609060101010101" charset="-122"/>
                        <a:sym typeface="宋体" panose="02010600030101010101" pitchFamily="2" charset="-122"/>
                      </a:endParaRPr>
                    </a:p>
                  </a:txBody>
                  <a:tcPr marL="90170" marR="90170" marT="46990" marB="46990" horzOverflow="overflow">
                    <a:solidFill>
                      <a:srgbClr val="FFC000"/>
                    </a:solidFill>
                  </a:tcPr>
                </a:tc>
                <a:tc>
                  <a:txBody>
                    <a:bodyPr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zh-CN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" panose="02010609060101010101" charset="-122"/>
                          <a:ea typeface="楷体" panose="02010609060101010101" charset="-122"/>
                          <a:sym typeface="宋体" panose="02010600030101010101" pitchFamily="2" charset="-122"/>
                        </a:rPr>
                        <a:t>基本职业意识与道德、吃苦耐劳、团队协作、积极进取、创新开拓、基本职业形象与礼仪</a:t>
                      </a:r>
                      <a:endParaRPr kumimoji="0" lang="zh-CN" altLang="zh-CN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" panose="02010609060101010101" charset="-122"/>
                        <a:ea typeface="楷体" panose="02010609060101010101" charset="-122"/>
                        <a:sym typeface="宋体" panose="02010600030101010101" pitchFamily="2" charset="-122"/>
                      </a:endParaRPr>
                    </a:p>
                  </a:txBody>
                  <a:tcPr marL="90170" marR="90170" marT="46990" marB="46990" anchor="ctr" horzOverflow="overflow">
                    <a:solidFill>
                      <a:srgbClr val="FFC000"/>
                    </a:solidFill>
                  </a:tcPr>
                </a:tc>
              </a:tr>
              <a:tr h="1123950">
                <a:tc>
                  <a:txBody>
                    <a:bodyPr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zh-CN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" panose="02010609060101010101" charset="-122"/>
                          <a:ea typeface="楷体" panose="02010609060101010101" charset="-122"/>
                          <a:sym typeface="宋体" panose="02010600030101010101" pitchFamily="2" charset="-122"/>
                        </a:rPr>
                        <a:t>终端</a:t>
                      </a:r>
                      <a:endParaRPr kumimoji="0" lang="zh-CN" altLang="zh-CN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" panose="02010609060101010101" charset="-122"/>
                        <a:ea typeface="楷体" panose="02010609060101010101" charset="-122"/>
                        <a:sym typeface="宋体" panose="02010600030101010101" pitchFamily="2" charset="-122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zh-CN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" panose="02010609060101010101" charset="-122"/>
                          <a:ea typeface="楷体" panose="02010609060101010101" charset="-122"/>
                          <a:sym typeface="宋体" panose="02010600030101010101" pitchFamily="2" charset="-122"/>
                        </a:rPr>
                        <a:t>零售</a:t>
                      </a:r>
                      <a:endParaRPr kumimoji="0" lang="zh-CN" altLang="zh-CN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" panose="02010609060101010101" charset="-122"/>
                        <a:ea typeface="楷体" panose="02010609060101010101" charset="-122"/>
                        <a:sym typeface="宋体" panose="02010600030101010101" pitchFamily="2" charset="-122"/>
                      </a:endParaRPr>
                    </a:p>
                  </a:txBody>
                  <a:tcPr marL="90170" marR="90170" marT="46990" marB="46990" anchor="ctr" horzOverflow="overflow">
                    <a:solidFill>
                      <a:srgbClr val="FFC000"/>
                    </a:solidFill>
                  </a:tcPr>
                </a:tc>
                <a:tc>
                  <a:txBody>
                    <a:bodyPr/>
                    <a:p>
                      <a:pPr lvl="0" algn="l" eaLnBrk="1" hangingPunct="1">
                        <a:buClrTx/>
                        <a:buSzTx/>
                        <a:buFontTx/>
                        <a:buNone/>
                      </a:pPr>
                      <a:r>
                        <a:rPr lang="zh-CN" altLang="en-US" sz="1400" b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" panose="02010609060101010101" charset="-122"/>
                          <a:ea typeface="楷体" panose="02010609060101010101" charset="-122"/>
                          <a:cs typeface="楷体" panose="02010609060101010101" charset="-122"/>
                          <a:sym typeface="+mn-ea"/>
                        </a:rPr>
                        <a:t>营业员、店长助理、店长、商品部主管、单店拓展专员、选址开发专员、促销专员</a:t>
                      </a:r>
                      <a:endParaRPr lang="zh-CN" altLang="en-US" sz="1400" b="1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" panose="02010609060101010101" charset="-122"/>
                        <a:ea typeface="楷体" panose="02010609060101010101" charset="-122"/>
                        <a:cs typeface="楷体" panose="02010609060101010101" charset="-122"/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zh-CN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" panose="02010609060101010101" charset="-122"/>
                          <a:ea typeface="楷体" panose="02010609060101010101" charset="-122"/>
                          <a:sym typeface="宋体" panose="02010600030101010101" pitchFamily="2" charset="-122"/>
                        </a:rPr>
                        <a:t>特定零售企业的门店经营、商品理货、采购流程、人员管理、营业推广</a:t>
                      </a:r>
                      <a:endParaRPr kumimoji="0" lang="zh-CN" altLang="zh-CN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" panose="02010609060101010101" charset="-122"/>
                        <a:ea typeface="楷体" panose="02010609060101010101" charset="-122"/>
                        <a:sym typeface="宋体" panose="02010600030101010101" pitchFamily="2" charset="-122"/>
                      </a:endParaRPr>
                    </a:p>
                  </a:txBody>
                  <a:tcPr marL="90170" marR="90170" marT="46990" marB="46990" anchor="ctr" horzOverflow="overflow">
                    <a:solidFill>
                      <a:srgbClr val="FFC000"/>
                    </a:solidFill>
                  </a:tcPr>
                </a:tc>
                <a:tc>
                  <a:txBody>
                    <a:bodyPr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zh-CN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" panose="02010609060101010101" charset="-122"/>
                          <a:ea typeface="楷体" panose="02010609060101010101" charset="-122"/>
                          <a:sym typeface="宋体" panose="02010600030101010101" pitchFamily="2" charset="-122"/>
                        </a:rPr>
                        <a:t>要求具有人际沟通、客户服务、人员管理、营业推广能力</a:t>
                      </a:r>
                      <a:endParaRPr kumimoji="0" lang="zh-CN" altLang="zh-CN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" panose="02010609060101010101" charset="-122"/>
                        <a:ea typeface="楷体" panose="02010609060101010101" charset="-122"/>
                        <a:sym typeface="宋体" panose="02010600030101010101" pitchFamily="2" charset="-122"/>
                      </a:endParaRPr>
                    </a:p>
                  </a:txBody>
                  <a:tcPr marL="90170" marR="90170" marT="46990" marB="46990" horzOverflow="overflow">
                    <a:solidFill>
                      <a:srgbClr val="FFC000"/>
                    </a:solidFill>
                  </a:tcPr>
                </a:tc>
                <a:tc>
                  <a:txBody>
                    <a:bodyPr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zh-CN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" panose="02010609060101010101" charset="-122"/>
                          <a:ea typeface="楷体" panose="02010609060101010101" charset="-122"/>
                          <a:sym typeface="宋体" panose="02010600030101010101" pitchFamily="2" charset="-122"/>
                        </a:rPr>
                        <a:t>消费者基本心理、营销基础知识、市场调研、门店经营实务、连锁经营管理知识等</a:t>
                      </a:r>
                      <a:endParaRPr kumimoji="0" lang="zh-CN" altLang="zh-CN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" panose="02010609060101010101" charset="-122"/>
                        <a:ea typeface="楷体" panose="02010609060101010101" charset="-122"/>
                        <a:sym typeface="宋体" panose="02010600030101010101" pitchFamily="2" charset="-122"/>
                      </a:endParaRPr>
                    </a:p>
                  </a:txBody>
                  <a:tcPr marL="90170" marR="90170" marT="46990" marB="46990" horzOverflow="overflow">
                    <a:solidFill>
                      <a:srgbClr val="FFC000"/>
                    </a:solidFill>
                  </a:tcPr>
                </a:tc>
                <a:tc>
                  <a:txBody>
                    <a:bodyPr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zh-CN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" panose="02010609060101010101" charset="-122"/>
                          <a:ea typeface="楷体" panose="02010609060101010101" charset="-122"/>
                          <a:sym typeface="宋体" panose="02010600030101010101" pitchFamily="2" charset="-122"/>
                        </a:rPr>
                        <a:t>要求具有人际沟通、客户服务与客户关系管理的能力</a:t>
                      </a:r>
                      <a:endParaRPr kumimoji="0" lang="zh-CN" altLang="zh-CN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" panose="02010609060101010101" charset="-122"/>
                        <a:ea typeface="楷体" panose="02010609060101010101" charset="-122"/>
                        <a:sym typeface="宋体" panose="02010600030101010101" pitchFamily="2" charset="-122"/>
                      </a:endParaRPr>
                    </a:p>
                  </a:txBody>
                  <a:tcPr marL="90170" marR="90170" marT="46990" marB="46990" anchor="ctr" horzOverflow="overflow">
                    <a:solidFill>
                      <a:srgbClr val="FFC000"/>
                    </a:solidFill>
                  </a:tcPr>
                </a:tc>
              </a:tr>
            </a:tbl>
          </a:graphicData>
        </a:graphic>
      </p:graphicFrame>
      <p:sp>
        <p:nvSpPr>
          <p:cNvPr id="6" name="矩形 5"/>
          <p:cNvSpPr/>
          <p:nvPr/>
        </p:nvSpPr>
        <p:spPr>
          <a:xfrm>
            <a:off x="3790456" y="189543"/>
            <a:ext cx="5303299" cy="44955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72" tIns="45736" rIns="91472" bIns="45736" rtlCol="0" anchor="ctr"/>
          <a:p>
            <a:pPr algn="ctr"/>
            <a:r>
              <a:rPr lang="zh-CN" altLang="en-US" sz="1800" b="1" dirty="0" smtClean="0"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  <a:sym typeface="+mn-ea"/>
              </a:rPr>
              <a:t>岗位群培养要求</a:t>
            </a:r>
            <a:endParaRPr lang="zh-CN" altLang="en-US" sz="1800" b="1" dirty="0" smtClean="0">
              <a:solidFill>
                <a:schemeClr val="bg1"/>
              </a:solidFill>
              <a:latin typeface="Arial" panose="020B0604020202020204" pitchFamily="34" charset="0"/>
              <a:ea typeface="宋体" panose="02010600030101010101" pitchFamily="2" charset="-122"/>
              <a:sym typeface="+mn-ea"/>
            </a:endParaRPr>
          </a:p>
        </p:txBody>
      </p:sp>
    </p:spTree>
  </p:cSld>
  <p:clrMapOvr>
    <a:masterClrMapping/>
  </p:clrMapOvr>
  <p:transition spd="slow" advClick="0" advTm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bldLvl="0" animBg="1"/>
      <p:bldP spid="6" grpId="0" bldLvl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0160" y="187325"/>
            <a:ext cx="1630045" cy="537210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2470785" y="224155"/>
            <a:ext cx="4000500" cy="46355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72" tIns="45736" rIns="91472" bIns="45736" rtlCol="0" anchor="ctr">
            <a:scene3d>
              <a:camera prst="orthographicFront"/>
              <a:lightRig rig="threePt" dir="t"/>
            </a:scene3d>
          </a:bodyPr>
          <a:p>
            <a:pPr algn="ctr"/>
            <a:r>
              <a:rPr lang="zh-CN" altLang="en-US" sz="2800" b="1" dirty="0"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  <a:sym typeface="+mn-ea"/>
              </a:rPr>
              <a:t>人才培养模式</a:t>
            </a:r>
            <a:endParaRPr lang="zh-CN" altLang="en-US" sz="2800" b="1" dirty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" panose="020B0604020202020204" pitchFamily="34" charset="0"/>
              <a:ea typeface="宋体" panose="02010600030101010101" pitchFamily="2" charset="-122"/>
              <a:sym typeface="+mn-ea"/>
            </a:endParaRPr>
          </a:p>
        </p:txBody>
      </p:sp>
      <p:pic>
        <p:nvPicPr>
          <p:cNvPr id="12291" name="图片 1175" descr="IMG_25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6850" y="927100"/>
            <a:ext cx="5414645" cy="565277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4339" name="Text Box 3"/>
          <p:cNvSpPr txBox="1"/>
          <p:nvPr/>
        </p:nvSpPr>
        <p:spPr>
          <a:xfrm>
            <a:off x="2926715" y="858520"/>
            <a:ext cx="336550" cy="6000750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square" anchor="t" anchorCtr="0">
            <a:spAutoFit/>
          </a:bodyPr>
          <a:p>
            <a:pPr indent="0" algn="ctr">
              <a:buFont typeface="Wingdings" panose="05000000000000000000" pitchFamily="2" charset="2"/>
              <a:buNone/>
            </a:pPr>
            <a:r>
              <a:rPr lang="zh-CN" altLang="en-US" sz="1600" b="1" dirty="0"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rPr>
              <a:t>岗</a:t>
            </a:r>
            <a:endParaRPr lang="zh-CN" altLang="en-US" sz="1600" b="1" dirty="0"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  <a:p>
            <a:pPr algn="ctr"/>
            <a:r>
              <a:rPr lang="zh-CN" altLang="en-US" sz="1600" b="1" dirty="0"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rPr>
              <a:t>位</a:t>
            </a:r>
            <a:endParaRPr lang="zh-CN" altLang="en-US" sz="1600" b="1" dirty="0"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  <a:p>
            <a:pPr algn="ctr"/>
            <a:r>
              <a:rPr lang="zh-CN" altLang="en-US" sz="1600" b="1" dirty="0"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rPr>
              <a:t>核</a:t>
            </a:r>
            <a:endParaRPr lang="zh-CN" altLang="en-US" sz="1600" b="1" dirty="0"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  <a:p>
            <a:pPr algn="ctr"/>
            <a:r>
              <a:rPr lang="zh-CN" altLang="en-US" sz="1600" b="1" dirty="0"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rPr>
              <a:t>心</a:t>
            </a:r>
            <a:endParaRPr lang="zh-CN" altLang="en-US" sz="1600" b="1" dirty="0"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  <a:p>
            <a:pPr algn="ctr"/>
            <a:r>
              <a:rPr lang="zh-CN" altLang="en-US" sz="1600" b="1" dirty="0"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rPr>
              <a:t>技</a:t>
            </a:r>
            <a:endParaRPr lang="zh-CN" altLang="en-US" sz="1600" b="1" dirty="0"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  <a:p>
            <a:pPr algn="ctr"/>
            <a:r>
              <a:rPr lang="zh-CN" altLang="en-US" sz="1600" b="1" dirty="0"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rPr>
              <a:t>能</a:t>
            </a:r>
            <a:endParaRPr lang="zh-CN" altLang="en-US" sz="1600" b="1" dirty="0"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  <a:p>
            <a:pPr algn="ctr"/>
            <a:r>
              <a:rPr lang="zh-CN" altLang="en-US" sz="1600" b="1" dirty="0"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rPr>
              <a:t>导</a:t>
            </a:r>
            <a:endParaRPr lang="zh-CN" altLang="en-US" sz="1600" b="1" dirty="0"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  <a:p>
            <a:pPr algn="ctr"/>
            <a:r>
              <a:rPr lang="zh-CN" altLang="en-US" sz="1600" b="1" dirty="0"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rPr>
              <a:t>入</a:t>
            </a:r>
            <a:endParaRPr lang="zh-CN" altLang="en-US" sz="1600" b="1" dirty="0"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  <a:p>
            <a:pPr algn="ctr"/>
            <a:r>
              <a:rPr lang="zh-CN" altLang="en-US" sz="1600" b="1" dirty="0"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rPr>
              <a:t>，</a:t>
            </a:r>
            <a:endParaRPr lang="zh-CN" altLang="en-US" sz="1600" b="1" dirty="0"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  <a:p>
            <a:pPr algn="ctr"/>
            <a:r>
              <a:rPr lang="zh-CN" altLang="en-US" sz="1600" b="1" dirty="0"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rPr>
              <a:t>职</a:t>
            </a:r>
            <a:endParaRPr lang="zh-CN" altLang="en-US" sz="1600" b="1" dirty="0"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  <a:p>
            <a:pPr algn="ctr"/>
            <a:r>
              <a:rPr lang="zh-CN" altLang="en-US" sz="1600" b="1" dirty="0"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rPr>
              <a:t>业</a:t>
            </a:r>
            <a:endParaRPr lang="zh-CN" altLang="en-US" sz="1600" b="1" dirty="0"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  <a:p>
            <a:pPr algn="ctr"/>
            <a:r>
              <a:rPr lang="zh-CN" altLang="en-US" sz="1600" b="1" dirty="0"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rPr>
              <a:t>能</a:t>
            </a:r>
            <a:endParaRPr lang="zh-CN" altLang="en-US" sz="1600" b="1" dirty="0"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  <a:p>
            <a:pPr algn="ctr"/>
            <a:r>
              <a:rPr lang="zh-CN" altLang="en-US" sz="1600" b="1" dirty="0"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rPr>
              <a:t>力</a:t>
            </a:r>
            <a:endParaRPr lang="zh-CN" altLang="en-US" sz="1600" b="1" dirty="0"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  <a:p>
            <a:pPr algn="ctr"/>
            <a:r>
              <a:rPr lang="zh-CN" altLang="en-US" sz="1600" b="1" dirty="0"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rPr>
              <a:t>递</a:t>
            </a:r>
            <a:endParaRPr lang="zh-CN" altLang="en-US" sz="1600" b="1" dirty="0"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  <a:p>
            <a:pPr algn="ctr"/>
            <a:r>
              <a:rPr lang="zh-CN" altLang="en-US" sz="1600" b="1" dirty="0"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rPr>
              <a:t>进</a:t>
            </a:r>
            <a:endParaRPr lang="zh-CN" altLang="en-US" sz="1600" b="1" dirty="0"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  <a:p>
            <a:pPr algn="ctr"/>
            <a:r>
              <a:rPr lang="zh-CN" altLang="en-US" sz="1600" b="1" dirty="0"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rPr>
              <a:t>，</a:t>
            </a:r>
            <a:endParaRPr lang="zh-CN" altLang="en-US" sz="1600" b="1" dirty="0"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  <a:p>
            <a:pPr algn="ctr"/>
            <a:r>
              <a:rPr lang="zh-CN" altLang="en-US" sz="1600" b="1" dirty="0">
                <a:latin typeface="Arial" panose="020B0604020202020204" pitchFamily="34" charset="0"/>
                <a:ea typeface="宋体" panose="02010600030101010101" pitchFamily="2" charset="-122"/>
              </a:rPr>
              <a:t>创新创业能力拓展</a:t>
            </a:r>
            <a:endParaRPr lang="zh-CN" altLang="en-US" sz="1600" b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 spd="slow" advClick="0" advTm="0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143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ldLvl="0" animBg="1"/>
      <p:bldP spid="14339" grpId="0" bldLvl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0" y="2493645"/>
            <a:ext cx="3145790" cy="902335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72" tIns="45736" rIns="91472" bIns="45736" rtlCol="0" anchor="ctr">
            <a:scene3d>
              <a:camera prst="orthographicFront"/>
              <a:lightRig rig="threePt" dir="t"/>
            </a:scene3d>
          </a:bodyPr>
          <a:p>
            <a:pPr algn="ctr"/>
            <a:r>
              <a:rPr lang="zh-CN" altLang="en-US" sz="2800" b="1" dirty="0"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  <a:sym typeface="+mn-ea"/>
              </a:rPr>
              <a:t>专业课程体系</a:t>
            </a:r>
            <a:endParaRPr lang="zh-CN" altLang="en-US" sz="2800" b="1" dirty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" panose="020B0604020202020204" pitchFamily="34" charset="0"/>
              <a:ea typeface="宋体" panose="02010600030101010101" pitchFamily="2" charset="-122"/>
              <a:sym typeface="+mn-ea"/>
            </a:endParaRPr>
          </a:p>
        </p:txBody>
      </p:sp>
      <p:pic>
        <p:nvPicPr>
          <p:cNvPr id="14338" name="图片 1033" descr="IMG_25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359150" y="36195"/>
            <a:ext cx="6477000" cy="326263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" name="图片 1025" descr="IMG_25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59150" y="3141980"/>
            <a:ext cx="6459220" cy="366014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4337" name="Text Box 2"/>
          <p:cNvSpPr txBox="1"/>
          <p:nvPr/>
        </p:nvSpPr>
        <p:spPr>
          <a:xfrm>
            <a:off x="10774998" y="909320"/>
            <a:ext cx="647700" cy="5077460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 anchor="t" anchorCtr="0">
            <a:spAutoFit/>
          </a:bodyPr>
          <a:p>
            <a:pPr algn="ctr"/>
            <a:r>
              <a:rPr lang="zh-CN" altLang="en-US" sz="1800" b="1" dirty="0"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rPr>
              <a:t>基</a:t>
            </a:r>
            <a:endParaRPr lang="zh-CN" altLang="en-US" sz="1800" b="1" dirty="0"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  <a:p>
            <a:pPr algn="ctr"/>
            <a:r>
              <a:rPr lang="zh-CN" altLang="en-US" sz="1800" b="1" dirty="0"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rPr>
              <a:t>于</a:t>
            </a:r>
            <a:endParaRPr lang="zh-CN" altLang="en-US" sz="1800" b="1" dirty="0"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  <a:p>
            <a:pPr algn="ctr"/>
            <a:r>
              <a:rPr lang="en-US" altLang="zh-CN" sz="1800" b="1" dirty="0"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rPr>
              <a:t>5</a:t>
            </a:r>
            <a:endParaRPr lang="en-US" altLang="zh-CN" sz="1800" b="1" dirty="0"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  <a:p>
            <a:pPr algn="ctr"/>
            <a:r>
              <a:rPr lang="zh-CN" altLang="en-US" sz="1800" b="1" dirty="0"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rPr>
              <a:t>大</a:t>
            </a:r>
            <a:endParaRPr lang="zh-CN" altLang="en-US" sz="1800" b="1" dirty="0"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  <a:p>
            <a:pPr algn="ctr"/>
            <a:r>
              <a:rPr lang="zh-CN" altLang="en-US" sz="1800" b="1" dirty="0"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rPr>
              <a:t>技</a:t>
            </a:r>
            <a:endParaRPr lang="zh-CN" altLang="en-US" sz="1800" b="1" dirty="0"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  <a:p>
            <a:pPr algn="ctr"/>
            <a:r>
              <a:rPr lang="zh-CN" altLang="en-US" sz="1800" b="1" dirty="0"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rPr>
              <a:t>能</a:t>
            </a:r>
            <a:endParaRPr lang="zh-CN" altLang="en-US" sz="1800" b="1" dirty="0"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  <a:p>
            <a:pPr algn="ctr"/>
            <a:r>
              <a:rPr lang="zh-CN" altLang="en-US" sz="1800" b="1" dirty="0"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rPr>
              <a:t>形</a:t>
            </a:r>
            <a:endParaRPr lang="zh-CN" altLang="en-US" sz="1800" b="1" dirty="0"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  <a:p>
            <a:pPr algn="ctr"/>
            <a:r>
              <a:rPr lang="zh-CN" altLang="en-US" sz="1800" b="1" dirty="0"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rPr>
              <a:t>成</a:t>
            </a:r>
            <a:endParaRPr lang="zh-CN" altLang="en-US" sz="1800" b="1" dirty="0"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  <a:p>
            <a:pPr algn="ctr"/>
            <a:r>
              <a:rPr lang="zh-CN" altLang="en-US" sz="1800" b="1" dirty="0"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rPr>
              <a:t>理</a:t>
            </a:r>
            <a:endParaRPr lang="zh-CN" altLang="en-US" sz="1800" b="1" dirty="0"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  <a:p>
            <a:pPr algn="ctr"/>
            <a:r>
              <a:rPr lang="zh-CN" altLang="en-US" sz="1800" b="1" dirty="0"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rPr>
              <a:t>实</a:t>
            </a:r>
            <a:endParaRPr lang="zh-CN" altLang="en-US" sz="1800" b="1" dirty="0"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  <a:p>
            <a:pPr algn="ctr"/>
            <a:r>
              <a:rPr lang="zh-CN" altLang="en-US" sz="1800" b="1" dirty="0"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rPr>
              <a:t>一</a:t>
            </a:r>
            <a:endParaRPr lang="zh-CN" altLang="en-US" sz="1800" b="1" dirty="0"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  <a:p>
            <a:pPr algn="ctr"/>
            <a:r>
              <a:rPr lang="zh-CN" altLang="en-US" sz="1800" b="1" dirty="0"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rPr>
              <a:t>体</a:t>
            </a:r>
            <a:endParaRPr lang="zh-CN" altLang="en-US" sz="1800" b="1" dirty="0"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  <a:p>
            <a:pPr algn="ctr"/>
            <a:r>
              <a:rPr lang="zh-CN" altLang="en-US" sz="1800" b="1" dirty="0"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rPr>
              <a:t>专</a:t>
            </a:r>
            <a:endParaRPr lang="zh-CN" altLang="en-US" sz="1800" b="1" dirty="0"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  <a:p>
            <a:pPr algn="ctr"/>
            <a:r>
              <a:rPr lang="zh-CN" altLang="en-US" sz="1800" b="1" dirty="0"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rPr>
              <a:t>业</a:t>
            </a:r>
            <a:endParaRPr lang="zh-CN" altLang="en-US" sz="1800" b="1" dirty="0"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  <a:p>
            <a:pPr algn="ctr"/>
            <a:r>
              <a:rPr lang="zh-CN" altLang="en-US" sz="1800" b="1" dirty="0"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rPr>
              <a:t>课</a:t>
            </a:r>
            <a:endParaRPr lang="zh-CN" altLang="en-US" sz="1800" b="1" dirty="0"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  <a:p>
            <a:pPr algn="ctr"/>
            <a:r>
              <a:rPr lang="zh-CN" altLang="en-US" sz="1800" b="1" dirty="0"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rPr>
              <a:t>程</a:t>
            </a:r>
            <a:endParaRPr lang="zh-CN" altLang="en-US" sz="1800" b="1" dirty="0"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  <a:p>
            <a:pPr algn="ctr"/>
            <a:r>
              <a:rPr lang="zh-CN" altLang="en-US" sz="1800" b="1" dirty="0"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rPr>
              <a:t>体</a:t>
            </a:r>
            <a:endParaRPr lang="zh-CN" altLang="en-US" sz="1800" b="1" dirty="0"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  <a:p>
            <a:pPr algn="ctr"/>
            <a:r>
              <a:rPr lang="zh-CN" altLang="en-US" sz="1800" b="1" dirty="0"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rPr>
              <a:t>系</a:t>
            </a:r>
            <a:endParaRPr lang="zh-CN" altLang="en-US" sz="1800" b="1" dirty="0"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160" y="187325"/>
            <a:ext cx="1630045" cy="537210"/>
          </a:xfrm>
          <a:prstGeom prst="rect">
            <a:avLst/>
          </a:prstGeom>
        </p:spPr>
      </p:pic>
    </p:spTree>
  </p:cSld>
  <p:clrMapOvr>
    <a:masterClrMapping/>
  </p:clrMapOvr>
  <p:transition spd="slow" advClick="0" advTm="0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ldLvl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0160" y="187325"/>
            <a:ext cx="1630045" cy="537210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2422679" y="187514"/>
            <a:ext cx="3842401" cy="463658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72" tIns="45736" rIns="91472" bIns="45736" rtlCol="0" anchor="ctr">
            <a:scene3d>
              <a:camera prst="orthographicFront"/>
              <a:lightRig rig="threePt" dir="t"/>
            </a:scene3d>
          </a:bodyPr>
          <a:p>
            <a:pPr algn="ctr"/>
            <a:r>
              <a:rPr lang="zh-CN" altLang="en-US" sz="2800" b="1" dirty="0"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  <a:sym typeface="+mn-ea"/>
              </a:rPr>
              <a:t>教学资源与实践条件</a:t>
            </a:r>
            <a:endParaRPr lang="zh-CN" altLang="en-US" sz="2800" b="1" dirty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" panose="020B0604020202020204" pitchFamily="34" charset="0"/>
              <a:ea typeface="宋体" panose="02010600030101010101" pitchFamily="2" charset="-122"/>
              <a:sym typeface="+mn-ea"/>
            </a:endParaRPr>
          </a:p>
        </p:txBody>
      </p:sp>
      <p:graphicFrame>
        <p:nvGraphicFramePr>
          <p:cNvPr id="36867" name="Group 3"/>
          <p:cNvGraphicFramePr>
            <a:graphicFrameLocks noGrp="1"/>
          </p:cNvGraphicFramePr>
          <p:nvPr>
            <p:custDataLst>
              <p:tags r:id="rId2"/>
            </p:custDataLst>
          </p:nvPr>
        </p:nvGraphicFramePr>
        <p:xfrm>
          <a:off x="2066925" y="1053465"/>
          <a:ext cx="9201150" cy="5501640"/>
        </p:xfrm>
        <a:graphic>
          <a:graphicData uri="http://schemas.openxmlformats.org/drawingml/2006/table">
            <a:tbl>
              <a:tblPr/>
              <a:tblGrid>
                <a:gridCol w="1420495"/>
                <a:gridCol w="3214370"/>
                <a:gridCol w="3578860"/>
              </a:tblGrid>
              <a:tr h="45847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专业核心课程</a:t>
                      </a:r>
                      <a:endParaRPr kumimoji="0" lang="zh-CN" altLang="zh-CN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29DD1"/>
                    </a:solidFill>
                  </a:tcPr>
                </a:tc>
                <a:tc grid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精品课程建设成果</a:t>
                      </a:r>
                      <a:endParaRPr kumimoji="0" lang="zh-CN" altLang="zh-CN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29DD1"/>
                    </a:solidFill>
                  </a:tcPr>
                </a:tc>
                <a:tc hMerge="1">
                  <a:tcPr/>
                </a:tc>
              </a:tr>
              <a:tr h="45847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市场调查与预测</a:t>
                      </a:r>
                      <a:endParaRPr kumimoji="0" lang="zh-CN" altLang="zh-CN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2014年验收成为省级精品资源共享课程</a:t>
                      </a:r>
                      <a:endParaRPr kumimoji="0" lang="zh-CN" altLang="zh-CN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hlinkClick r:id="rId3"/>
                        </a:rPr>
                        <a:t>http://jx.gdgm.cn/skills/template/2010/scdc/scdc.html</a:t>
                      </a:r>
                      <a:endParaRPr kumimoji="0" lang="en-US" altLang="zh-CN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hlinkClick r:id="rId3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</a:tr>
              <a:tr h="458470">
                <a:tc>
                  <a:txBody>
                    <a:bodyPr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lang="zh-CN" altLang="zh-CN" sz="1200" b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sym typeface="+mn-ea"/>
                        </a:rPr>
                        <a:t>销售管理</a:t>
                      </a:r>
                      <a:endParaRPr kumimoji="0" lang="zh-CN" altLang="zh-CN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sym typeface="+mn-ea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lang="zh-CN" altLang="zh-CN" sz="1200" b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sym typeface="+mn-ea"/>
                        </a:rPr>
                        <a:t>20</a:t>
                      </a:r>
                      <a:r>
                        <a:rPr lang="en-US" altLang="zh-CN" sz="1200" b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sym typeface="+mn-ea"/>
                        </a:rPr>
                        <a:t>20</a:t>
                      </a:r>
                      <a:r>
                        <a:rPr lang="zh-CN" altLang="zh-CN" sz="1200" b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sym typeface="+mn-ea"/>
                        </a:rPr>
                        <a:t>年验收成为省级级精品资源共享课</a:t>
                      </a:r>
                      <a:endParaRPr kumimoji="0" lang="zh-CN" altLang="zh-CN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sym typeface="+mn-ea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lang="en-US" altLang="zh-CN" sz="120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sym typeface="+mn-ea"/>
                          <a:hlinkClick r:id="rId4"/>
                        </a:rPr>
                        <a:t>http://jx.gdgm.cn/skills/solver/classView.do?classKey=30899428&amp;menuNavKey=30899428</a:t>
                      </a:r>
                      <a:endParaRPr kumimoji="0" lang="en-US" altLang="zh-CN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sym typeface="+mn-ea"/>
                        <a:hlinkClick r:id="rId4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</a:tr>
              <a:tr h="45847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连锁经营管理</a:t>
                      </a:r>
                      <a:endParaRPr kumimoji="0" lang="zh-CN" altLang="zh-CN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2012年验收成为院级精品课程</a:t>
                      </a:r>
                      <a:endParaRPr kumimoji="0" lang="zh-CN" altLang="zh-CN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hlinkClick r:id="rId5"/>
                        </a:rPr>
                        <a:t>http://jx.gdgm.cn/skills/solver/classView.do?classKey=15539618&amp;menuNavKey=15539618</a:t>
                      </a:r>
                      <a:endParaRPr kumimoji="0" lang="en-US" altLang="zh-CN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hlinkClick r:id="rId5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</a:tr>
              <a:tr h="458470">
                <a:tc rowSpan="3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推销实务</a:t>
                      </a:r>
                      <a:endParaRPr kumimoji="0" lang="zh-CN" altLang="zh-CN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2014年立项成为院级精品资源共享课</a:t>
                      </a:r>
                      <a:endParaRPr kumimoji="0" lang="zh-CN" altLang="zh-CN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hlinkClick r:id="rId6"/>
                        </a:rPr>
                        <a:t>http://jx.gdgm.cn/skills/solver/classView.do?classKey=31067977&amp;menuNavKey=31067977</a:t>
                      </a:r>
                      <a:endParaRPr kumimoji="0" lang="en-US" altLang="zh-CN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hlinkClick r:id="rId6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</a:tr>
              <a:tr h="458470">
                <a:tc vMerge="1">
                  <a:tcPr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2012年验收成为院级精品课程</a:t>
                      </a:r>
                      <a:endParaRPr kumimoji="0" lang="zh-CN" altLang="zh-CN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hlinkClick r:id="rId7"/>
                        </a:rPr>
                        <a:t>http://jx.gdgm.cn/skills/solver/classView.do?classKey=13939412&amp;menuNavKey=13939412</a:t>
                      </a:r>
                      <a:endParaRPr kumimoji="0" lang="en-US" altLang="zh-CN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hlinkClick r:id="rId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</a:tr>
              <a:tr h="458470">
                <a:tc vMerge="1">
                  <a:tcPr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2014年验收成为院级网络课程</a:t>
                      </a:r>
                      <a:endParaRPr kumimoji="0" lang="zh-CN" altLang="zh-CN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hlinkClick r:id="rId8"/>
                        </a:rPr>
                        <a:t>http://jx.gdgm.cn/skills/solver/classView.do?classKey=13944866&amp;menuNavKey=13944866</a:t>
                      </a:r>
                      <a:endParaRPr kumimoji="0" lang="en-US" altLang="zh-CN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hlinkClick r:id="rId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</a:tr>
              <a:tr h="45847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消费心理与行为</a:t>
                      </a:r>
                      <a:endParaRPr kumimoji="0" lang="zh-CN" altLang="zh-CN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2015年验收成为院级网络课程</a:t>
                      </a:r>
                      <a:endParaRPr kumimoji="0" lang="zh-CN" altLang="zh-CN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hlinkClick r:id="rId9"/>
                        </a:rPr>
                        <a:t>http://jx.gdgm.cn/skills/solver/classView.do?classKey=33206853&amp;menuNavKey=33206853</a:t>
                      </a:r>
                      <a:endParaRPr kumimoji="0" lang="en-US" altLang="zh-CN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hlinkClick r:id="rId9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</a:tr>
              <a:tr h="45847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营销策划</a:t>
                      </a:r>
                      <a:endParaRPr kumimoji="0" lang="zh-CN" altLang="zh-CN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2015年验收成为院级网络课程</a:t>
                      </a:r>
                      <a:endParaRPr kumimoji="0" lang="zh-CN" altLang="zh-CN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hlinkClick r:id="rId10"/>
                        </a:rPr>
                        <a:t>http://jx.gdgm.cn/skills/solver/classView.do?classKey=31118391&amp;menuNavKey=31118391</a:t>
                      </a:r>
                      <a:endParaRPr kumimoji="0" lang="en-US" altLang="zh-CN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hlinkClick r:id="rId1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</a:tr>
              <a:tr h="45847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终端营销</a:t>
                      </a:r>
                      <a:endParaRPr kumimoji="0" lang="zh-CN" altLang="zh-CN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2015年验收成为院级网络课程</a:t>
                      </a:r>
                      <a:endParaRPr kumimoji="0" lang="zh-CN" altLang="zh-CN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hlinkClick r:id="rId11"/>
                        </a:rPr>
                        <a:t>http://jx.gdgm.cn/skills/solver/classView.do?classKey=33629894&amp;menuNavKey=33629894</a:t>
                      </a:r>
                      <a:endParaRPr kumimoji="0" lang="en-US" altLang="zh-CN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hlinkClick r:id="rId11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</a:tr>
              <a:tr h="45847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服务营销</a:t>
                      </a:r>
                      <a:endParaRPr kumimoji="0" lang="zh-CN" altLang="zh-CN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2015年验收成为院级网络课程</a:t>
                      </a:r>
                      <a:endParaRPr kumimoji="0" lang="zh-CN" altLang="zh-CN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hlinkClick r:id="rId12"/>
                        </a:rPr>
                        <a:t>http://jx.gdgm.cn/skills/solver/classView.do?classKey=33247671&amp;menuNavKey=33247671</a:t>
                      </a:r>
                      <a:endParaRPr kumimoji="0" lang="en-US" altLang="zh-CN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hlinkClick r:id="rId1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</a:tr>
              <a:tr h="45847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广告策划</a:t>
                      </a:r>
                      <a:endParaRPr kumimoji="0" lang="zh-CN" altLang="zh-CN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2015年验收成为院级网络课程</a:t>
                      </a:r>
                      <a:endParaRPr kumimoji="0" lang="zh-CN" altLang="zh-CN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hlinkClick r:id="rId13"/>
                        </a:rPr>
                        <a:t>http://jx.gdgm.cn/skills/solver/classView.do?classKey=24399973&amp;menuNavKey=24399973</a:t>
                      </a:r>
                      <a:endParaRPr kumimoji="0" lang="en-US" altLang="zh-CN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hlinkClick r:id="rId13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</a:tr>
            </a:tbl>
          </a:graphicData>
        </a:graphic>
      </p:graphicFrame>
      <p:sp>
        <p:nvSpPr>
          <p:cNvPr id="18433" name="Rectangle 2"/>
          <p:cNvSpPr/>
          <p:nvPr/>
        </p:nvSpPr>
        <p:spPr>
          <a:xfrm>
            <a:off x="1342390" y="1053148"/>
            <a:ext cx="438150" cy="5631180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none" anchor="ctr" anchorCtr="0">
            <a:spAutoFit/>
          </a:bodyPr>
          <a:p>
            <a:r>
              <a:rPr lang="zh-CN" altLang="en-US" sz="2000" b="1" dirty="0">
                <a:solidFill>
                  <a:schemeClr val="bg1"/>
                </a:solidFill>
                <a:latin typeface="楷体_GB2312" pitchFamily="1" charset="-122"/>
                <a:ea typeface="楷体_GB2312" pitchFamily="1" charset="-122"/>
              </a:rPr>
              <a:t>市</a:t>
            </a:r>
            <a:endParaRPr lang="zh-CN" altLang="en-US" sz="2000" b="1" dirty="0">
              <a:solidFill>
                <a:schemeClr val="bg1"/>
              </a:solidFill>
              <a:latin typeface="楷体_GB2312" pitchFamily="1" charset="-122"/>
              <a:ea typeface="楷体_GB2312" pitchFamily="1" charset="-122"/>
            </a:endParaRPr>
          </a:p>
          <a:p>
            <a:r>
              <a:rPr lang="zh-CN" altLang="en-US" sz="2000" b="1" dirty="0">
                <a:solidFill>
                  <a:schemeClr val="bg1"/>
                </a:solidFill>
                <a:latin typeface="楷体_GB2312" pitchFamily="1" charset="-122"/>
                <a:ea typeface="楷体_GB2312" pitchFamily="1" charset="-122"/>
              </a:rPr>
              <a:t>场</a:t>
            </a:r>
            <a:endParaRPr lang="zh-CN" altLang="en-US" sz="2000" b="1" dirty="0">
              <a:solidFill>
                <a:schemeClr val="bg1"/>
              </a:solidFill>
              <a:latin typeface="楷体_GB2312" pitchFamily="1" charset="-122"/>
              <a:ea typeface="楷体_GB2312" pitchFamily="1" charset="-122"/>
            </a:endParaRPr>
          </a:p>
          <a:p>
            <a:r>
              <a:rPr lang="zh-CN" altLang="en-US" sz="2000" b="1" dirty="0">
                <a:solidFill>
                  <a:schemeClr val="bg1"/>
                </a:solidFill>
                <a:latin typeface="楷体_GB2312" pitchFamily="1" charset="-122"/>
                <a:ea typeface="楷体_GB2312" pitchFamily="1" charset="-122"/>
              </a:rPr>
              <a:t>营</a:t>
            </a:r>
            <a:endParaRPr lang="zh-CN" altLang="en-US" sz="2000" b="1" dirty="0">
              <a:solidFill>
                <a:schemeClr val="bg1"/>
              </a:solidFill>
              <a:latin typeface="楷体_GB2312" pitchFamily="1" charset="-122"/>
              <a:ea typeface="楷体_GB2312" pitchFamily="1" charset="-122"/>
            </a:endParaRPr>
          </a:p>
          <a:p>
            <a:r>
              <a:rPr lang="zh-CN" altLang="en-US" sz="2000" b="1" dirty="0">
                <a:solidFill>
                  <a:schemeClr val="bg1"/>
                </a:solidFill>
                <a:latin typeface="楷体_GB2312" pitchFamily="1" charset="-122"/>
                <a:ea typeface="楷体_GB2312" pitchFamily="1" charset="-122"/>
              </a:rPr>
              <a:t>销</a:t>
            </a:r>
            <a:endParaRPr lang="zh-CN" altLang="en-US" sz="2000" b="1" dirty="0">
              <a:solidFill>
                <a:schemeClr val="bg1"/>
              </a:solidFill>
              <a:latin typeface="楷体_GB2312" pitchFamily="1" charset="-122"/>
              <a:ea typeface="楷体_GB2312" pitchFamily="1" charset="-122"/>
            </a:endParaRPr>
          </a:p>
          <a:p>
            <a:r>
              <a:rPr lang="zh-CN" altLang="en-US" sz="2000" b="1" dirty="0">
                <a:solidFill>
                  <a:schemeClr val="bg1"/>
                </a:solidFill>
                <a:latin typeface="楷体_GB2312" pitchFamily="1" charset="-122"/>
                <a:ea typeface="楷体_GB2312" pitchFamily="1" charset="-122"/>
              </a:rPr>
              <a:t>专</a:t>
            </a:r>
            <a:endParaRPr lang="zh-CN" altLang="en-US" sz="2000" b="1" dirty="0">
              <a:solidFill>
                <a:schemeClr val="bg1"/>
              </a:solidFill>
              <a:latin typeface="楷体_GB2312" pitchFamily="1" charset="-122"/>
              <a:ea typeface="楷体_GB2312" pitchFamily="1" charset="-122"/>
            </a:endParaRPr>
          </a:p>
          <a:p>
            <a:r>
              <a:rPr lang="zh-CN" altLang="en-US" sz="2000" b="1" dirty="0">
                <a:solidFill>
                  <a:schemeClr val="bg1"/>
                </a:solidFill>
                <a:latin typeface="楷体_GB2312" pitchFamily="1" charset="-122"/>
                <a:ea typeface="楷体_GB2312" pitchFamily="1" charset="-122"/>
              </a:rPr>
              <a:t>业</a:t>
            </a:r>
            <a:endParaRPr lang="zh-CN" altLang="en-US" sz="2000" b="1" dirty="0">
              <a:solidFill>
                <a:schemeClr val="bg1"/>
              </a:solidFill>
              <a:latin typeface="楷体_GB2312" pitchFamily="1" charset="-122"/>
              <a:ea typeface="楷体_GB2312" pitchFamily="1" charset="-122"/>
            </a:endParaRPr>
          </a:p>
          <a:p>
            <a:r>
              <a:rPr lang="zh-CN" altLang="en-US" sz="2000" b="1" dirty="0">
                <a:solidFill>
                  <a:schemeClr val="bg1"/>
                </a:solidFill>
                <a:latin typeface="楷体_GB2312" pitchFamily="1" charset="-122"/>
                <a:ea typeface="楷体_GB2312" pitchFamily="1" charset="-122"/>
              </a:rPr>
              <a:t>精</a:t>
            </a:r>
            <a:endParaRPr lang="zh-CN" altLang="en-US" sz="2000" b="1" dirty="0">
              <a:solidFill>
                <a:schemeClr val="bg1"/>
              </a:solidFill>
              <a:latin typeface="楷体_GB2312" pitchFamily="1" charset="-122"/>
              <a:ea typeface="楷体_GB2312" pitchFamily="1" charset="-122"/>
            </a:endParaRPr>
          </a:p>
          <a:p>
            <a:r>
              <a:rPr lang="zh-CN" altLang="en-US" sz="2000" b="1" dirty="0">
                <a:solidFill>
                  <a:schemeClr val="bg1"/>
                </a:solidFill>
                <a:latin typeface="楷体_GB2312" pitchFamily="1" charset="-122"/>
                <a:ea typeface="楷体_GB2312" pitchFamily="1" charset="-122"/>
              </a:rPr>
              <a:t>品</a:t>
            </a:r>
            <a:endParaRPr lang="zh-CN" altLang="en-US" sz="2000" b="1" dirty="0">
              <a:solidFill>
                <a:schemeClr val="bg1"/>
              </a:solidFill>
              <a:latin typeface="楷体_GB2312" pitchFamily="1" charset="-122"/>
              <a:ea typeface="楷体_GB2312" pitchFamily="1" charset="-122"/>
            </a:endParaRPr>
          </a:p>
          <a:p>
            <a:r>
              <a:rPr lang="zh-CN" altLang="en-US" sz="2000" b="1" dirty="0">
                <a:solidFill>
                  <a:schemeClr val="bg1"/>
                </a:solidFill>
                <a:latin typeface="楷体_GB2312" pitchFamily="1" charset="-122"/>
                <a:ea typeface="楷体_GB2312" pitchFamily="1" charset="-122"/>
              </a:rPr>
              <a:t>资</a:t>
            </a:r>
            <a:endParaRPr lang="zh-CN" altLang="en-US" sz="2000" b="1" dirty="0">
              <a:solidFill>
                <a:schemeClr val="bg1"/>
              </a:solidFill>
              <a:latin typeface="楷体_GB2312" pitchFamily="1" charset="-122"/>
              <a:ea typeface="楷体_GB2312" pitchFamily="1" charset="-122"/>
            </a:endParaRPr>
          </a:p>
          <a:p>
            <a:r>
              <a:rPr lang="zh-CN" altLang="en-US" sz="2000" b="1" dirty="0">
                <a:solidFill>
                  <a:schemeClr val="bg1"/>
                </a:solidFill>
                <a:latin typeface="楷体_GB2312" pitchFamily="1" charset="-122"/>
                <a:ea typeface="楷体_GB2312" pitchFamily="1" charset="-122"/>
              </a:rPr>
              <a:t>源</a:t>
            </a:r>
            <a:endParaRPr lang="zh-CN" altLang="en-US" sz="2000" b="1" dirty="0">
              <a:solidFill>
                <a:schemeClr val="bg1"/>
              </a:solidFill>
              <a:latin typeface="楷体_GB2312" pitchFamily="1" charset="-122"/>
              <a:ea typeface="楷体_GB2312" pitchFamily="1" charset="-122"/>
            </a:endParaRPr>
          </a:p>
          <a:p>
            <a:r>
              <a:rPr lang="zh-CN" altLang="en-US" sz="2000" b="1" dirty="0">
                <a:solidFill>
                  <a:schemeClr val="bg1"/>
                </a:solidFill>
                <a:latin typeface="楷体_GB2312" pitchFamily="1" charset="-122"/>
                <a:ea typeface="楷体_GB2312" pitchFamily="1" charset="-122"/>
              </a:rPr>
              <a:t>共</a:t>
            </a:r>
            <a:endParaRPr lang="zh-CN" altLang="en-US" sz="2000" b="1" dirty="0">
              <a:solidFill>
                <a:schemeClr val="bg1"/>
              </a:solidFill>
              <a:latin typeface="楷体_GB2312" pitchFamily="1" charset="-122"/>
              <a:ea typeface="楷体_GB2312" pitchFamily="1" charset="-122"/>
            </a:endParaRPr>
          </a:p>
          <a:p>
            <a:r>
              <a:rPr lang="zh-CN" altLang="en-US" sz="2000" b="1" dirty="0">
                <a:solidFill>
                  <a:schemeClr val="bg1"/>
                </a:solidFill>
                <a:latin typeface="楷体_GB2312" pitchFamily="1" charset="-122"/>
                <a:ea typeface="楷体_GB2312" pitchFamily="1" charset="-122"/>
              </a:rPr>
              <a:t>享</a:t>
            </a:r>
            <a:endParaRPr lang="zh-CN" altLang="en-US" sz="2000" b="1" dirty="0">
              <a:solidFill>
                <a:schemeClr val="bg1"/>
              </a:solidFill>
              <a:latin typeface="楷体_GB2312" pitchFamily="1" charset="-122"/>
              <a:ea typeface="楷体_GB2312" pitchFamily="1" charset="-122"/>
            </a:endParaRPr>
          </a:p>
          <a:p>
            <a:r>
              <a:rPr lang="zh-CN" altLang="en-US" sz="2000" b="1" dirty="0">
                <a:solidFill>
                  <a:schemeClr val="bg1"/>
                </a:solidFill>
                <a:latin typeface="楷体_GB2312" pitchFamily="1" charset="-122"/>
                <a:ea typeface="楷体_GB2312" pitchFamily="1" charset="-122"/>
              </a:rPr>
              <a:t>课</a:t>
            </a:r>
            <a:endParaRPr lang="zh-CN" altLang="en-US" sz="2000" b="1" dirty="0">
              <a:solidFill>
                <a:schemeClr val="bg1"/>
              </a:solidFill>
              <a:latin typeface="楷体_GB2312" pitchFamily="1" charset="-122"/>
              <a:ea typeface="楷体_GB2312" pitchFamily="1" charset="-122"/>
            </a:endParaRPr>
          </a:p>
          <a:p>
            <a:r>
              <a:rPr lang="zh-CN" altLang="en-US" sz="2000" b="1" dirty="0">
                <a:solidFill>
                  <a:schemeClr val="bg1"/>
                </a:solidFill>
                <a:latin typeface="楷体_GB2312" pitchFamily="1" charset="-122"/>
                <a:ea typeface="楷体_GB2312" pitchFamily="1" charset="-122"/>
              </a:rPr>
              <a:t>与</a:t>
            </a:r>
            <a:endParaRPr lang="zh-CN" altLang="en-US" sz="2000" b="1" dirty="0">
              <a:solidFill>
                <a:schemeClr val="bg1"/>
              </a:solidFill>
              <a:latin typeface="楷体_GB2312" pitchFamily="1" charset="-122"/>
              <a:ea typeface="楷体_GB2312" pitchFamily="1" charset="-122"/>
            </a:endParaRPr>
          </a:p>
          <a:p>
            <a:r>
              <a:rPr lang="zh-CN" altLang="en-US" sz="2000" b="1" dirty="0">
                <a:solidFill>
                  <a:schemeClr val="bg1"/>
                </a:solidFill>
                <a:latin typeface="楷体_GB2312" pitchFamily="1" charset="-122"/>
                <a:ea typeface="楷体_GB2312" pitchFamily="1" charset="-122"/>
              </a:rPr>
              <a:t>网</a:t>
            </a:r>
            <a:endParaRPr lang="zh-CN" altLang="en-US" sz="2000" b="1" dirty="0">
              <a:solidFill>
                <a:schemeClr val="bg1"/>
              </a:solidFill>
              <a:latin typeface="楷体_GB2312" pitchFamily="1" charset="-122"/>
              <a:ea typeface="楷体_GB2312" pitchFamily="1" charset="-122"/>
            </a:endParaRPr>
          </a:p>
          <a:p>
            <a:r>
              <a:rPr lang="zh-CN" altLang="en-US" sz="2000" b="1" dirty="0">
                <a:solidFill>
                  <a:schemeClr val="bg1"/>
                </a:solidFill>
                <a:latin typeface="楷体_GB2312" pitchFamily="1" charset="-122"/>
                <a:ea typeface="楷体_GB2312" pitchFamily="1" charset="-122"/>
              </a:rPr>
              <a:t>络</a:t>
            </a:r>
            <a:endParaRPr lang="zh-CN" altLang="en-US" sz="2000" b="1" dirty="0">
              <a:solidFill>
                <a:schemeClr val="bg1"/>
              </a:solidFill>
              <a:latin typeface="楷体_GB2312" pitchFamily="1" charset="-122"/>
              <a:ea typeface="楷体_GB2312" pitchFamily="1" charset="-122"/>
            </a:endParaRPr>
          </a:p>
          <a:p>
            <a:r>
              <a:rPr lang="zh-CN" altLang="en-US" sz="2000" b="1" dirty="0">
                <a:solidFill>
                  <a:schemeClr val="bg1"/>
                </a:solidFill>
                <a:latin typeface="楷体_GB2312" pitchFamily="1" charset="-122"/>
                <a:ea typeface="楷体_GB2312" pitchFamily="1" charset="-122"/>
              </a:rPr>
              <a:t>课</a:t>
            </a:r>
            <a:endParaRPr lang="zh-CN" altLang="en-US" sz="2000" b="1" dirty="0">
              <a:solidFill>
                <a:schemeClr val="bg1"/>
              </a:solidFill>
              <a:latin typeface="楷体_GB2312" pitchFamily="1" charset="-122"/>
              <a:ea typeface="楷体_GB2312" pitchFamily="1" charset="-122"/>
            </a:endParaRPr>
          </a:p>
          <a:p>
            <a:r>
              <a:rPr lang="zh-CN" altLang="en-US" sz="2000" b="1" dirty="0">
                <a:solidFill>
                  <a:schemeClr val="bg1"/>
                </a:solidFill>
                <a:latin typeface="楷体_GB2312" pitchFamily="1" charset="-122"/>
                <a:ea typeface="楷体_GB2312" pitchFamily="1" charset="-122"/>
              </a:rPr>
              <a:t>程</a:t>
            </a:r>
            <a:endParaRPr lang="zh-CN" altLang="en-US" sz="2000" b="1" dirty="0">
              <a:solidFill>
                <a:schemeClr val="bg1"/>
              </a:solidFill>
              <a:latin typeface="楷体_GB2312" pitchFamily="1" charset="-122"/>
              <a:ea typeface="楷体_GB2312" pitchFamily="1" charset="-122"/>
            </a:endParaRPr>
          </a:p>
        </p:txBody>
      </p:sp>
    </p:spTree>
  </p:cSld>
  <p:clrMapOvr>
    <a:masterClrMapping/>
  </p:clrMapOvr>
  <p:transition spd="slow" advClick="0" advTm="0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0" fill="hold"/>
                                        <p:tgtEl>
                                          <p:spTgt spid="368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368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ldLvl="0" animBg="1"/>
    </p:bldLst>
  </p:timing>
</p:sld>
</file>

<file path=ppt/tags/tag1.xml><?xml version="1.0" encoding="utf-8"?>
<p:tagLst xmlns:p="http://schemas.openxmlformats.org/presentationml/2006/main">
  <p:tag name="KSO_WM_UNIT_TABLE_BEAUTIFY" val="smartTable{b6b878c7-8be4-496a-a7aa-42d45ddd9c13}"/>
  <p:tag name="TABLE_ENDDRAG_ORIGIN_RECT" val="912*462"/>
  <p:tag name="TABLE_ENDDRAG_RECT" val="26*65*912*462"/>
</p:tagLst>
</file>

<file path=ppt/tags/tag2.xml><?xml version="1.0" encoding="utf-8"?>
<p:tagLst xmlns:p="http://schemas.openxmlformats.org/presentationml/2006/main">
  <p:tag name="KSO_WM_UNIT_TABLE_BEAUTIFY" val="smartTable{cabdc487-e3e2-4343-9c13-1307e6a927e0}"/>
  <p:tag name="TABLE_ENDDRAG_ORIGIN_RECT" val="707*432"/>
  <p:tag name="TABLE_ENDDRAG_RECT" val="205*82*707*432"/>
</p:tagLst>
</file>

<file path=ppt/tags/tag3.xml><?xml version="1.0" encoding="utf-8"?>
<p:tagLst xmlns:p="http://schemas.openxmlformats.org/presentationml/2006/main">
  <p:tag name="KSO_WM_UNIT_TABLE_BEAUTIFY" val="smartTable{fad68d20-1c78-46a6-875d-462467449fa3}"/>
  <p:tag name="TABLE_ENDDRAG_ORIGIN_RECT" val="717*459"/>
  <p:tag name="TABLE_ENDDRAG_RECT" val="134*71*717*459"/>
</p:tagLst>
</file>

<file path=ppt/tags/tag4.xml><?xml version="1.0" encoding="utf-8"?>
<p:tagLst xmlns:p="http://schemas.openxmlformats.org/presentationml/2006/main">
  <p:tag name="COMMONDATA" val="eyJoZGlkIjoiMmQwNGFkYmQ5YmI5ZGJlODE0MjVlYzJhYTA0NmQ5MTgifQ=="/>
  <p:tag name="KSO_WPP_MARK_KEY" val="7a1c3c37-28c1-4432-81dd-29a0cf6a0c26"/>
</p:tagLst>
</file>

<file path=ppt/theme/theme1.xml><?xml version="1.0" encoding="utf-8"?>
<a:theme xmlns:a="http://schemas.openxmlformats.org/drawingml/2006/main" name="Office 主题">
  <a:themeElements>
    <a:clrScheme name="自定义 81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EF7768"/>
      </a:accent1>
      <a:accent2>
        <a:srgbClr val="C7C7C7"/>
      </a:accent2>
      <a:accent3>
        <a:srgbClr val="38B1BF"/>
      </a:accent3>
      <a:accent4>
        <a:srgbClr val="FF9933"/>
      </a:accent4>
      <a:accent5>
        <a:srgbClr val="7F7F7F"/>
      </a:accent5>
      <a:accent6>
        <a:srgbClr val="878787"/>
      </a:accent6>
      <a:hlink>
        <a:srgbClr val="006387"/>
      </a:hlink>
      <a:folHlink>
        <a:srgbClr val="8B8B8B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3250</Words>
  <Application>WPS 演示</Application>
  <PresentationFormat>自定义</PresentationFormat>
  <Paragraphs>426</Paragraphs>
  <Slides>11</Slides>
  <Notes>17</Notes>
  <HiddenSlides>0</HiddenSlides>
  <MMClips>2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11</vt:i4>
      </vt:variant>
    </vt:vector>
  </HeadingPairs>
  <TitlesOfParts>
    <vt:vector size="26" baseType="lpstr">
      <vt:lpstr>Arial</vt:lpstr>
      <vt:lpstr>宋体</vt:lpstr>
      <vt:lpstr>Wingdings</vt:lpstr>
      <vt:lpstr>微软雅黑</vt:lpstr>
      <vt:lpstr>Tahoma</vt:lpstr>
      <vt:lpstr>Eras Bold ITC</vt:lpstr>
      <vt:lpstr>Arial Unicode MS</vt:lpstr>
      <vt:lpstr>楷体_GB2312</vt:lpstr>
      <vt:lpstr>新宋体</vt:lpstr>
      <vt:lpstr>Times New Roman</vt:lpstr>
      <vt:lpstr>楷体</vt:lpstr>
      <vt:lpstr>Arial Black</vt:lpstr>
      <vt:lpstr>Verdana</vt:lpstr>
      <vt:lpstr>Calibri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碧辉腾乐</dc:title>
  <dc:creator>碧辉腾乐</dc:creator>
  <cp:keywords>碧辉腾乐</cp:keywords>
  <dc:description>碧辉腾乐</dc:description>
  <dc:subject>碧辉腾乐</dc:subject>
  <cp:category>碧辉腾乐</cp:category>
  <cp:lastModifiedBy>JC</cp:lastModifiedBy>
  <cp:revision>248</cp:revision>
  <dcterms:created xsi:type="dcterms:W3CDTF">2015-04-23T03:04:00Z</dcterms:created>
  <dcterms:modified xsi:type="dcterms:W3CDTF">2022-10-20T03:28:05Z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2052-11.1.0.11830</vt:lpwstr>
  </property>
  <property fmtid="{D5CDD505-2E9C-101B-9397-08002B2CF9AE}" pid="3" name="ICV">
    <vt:lpwstr>FC7AC680BE4A45E39A83A61F954BE301</vt:lpwstr>
  </property>
</Properties>
</file>