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3"/>
    <p:sldId id="257" r:id="rId4"/>
    <p:sldId id="334" r:id="rId5"/>
    <p:sldId id="433" r:id="rId6"/>
    <p:sldId id="281" r:id="rId7"/>
    <p:sldId id="260" r:id="rId8"/>
    <p:sldId id="408" r:id="rId9"/>
    <p:sldId id="411" r:id="rId10"/>
    <p:sldId id="410" r:id="rId11"/>
    <p:sldId id="310" r:id="rId12"/>
    <p:sldId id="311" r:id="rId13"/>
    <p:sldId id="320" r:id="rId14"/>
    <p:sldId id="321" r:id="rId16"/>
    <p:sldId id="322" r:id="rId17"/>
    <p:sldId id="323" r:id="rId18"/>
    <p:sldId id="324" r:id="rId19"/>
    <p:sldId id="325" r:id="rId20"/>
    <p:sldId id="261" r:id="rId21"/>
    <p:sldId id="265" r:id="rId22"/>
    <p:sldId id="268" r:id="rId23"/>
    <p:sldId id="267" r:id="rId24"/>
    <p:sldId id="266" r:id="rId25"/>
    <p:sldId id="326" r:id="rId26"/>
    <p:sldId id="269" r:id="rId27"/>
    <p:sldId id="312" r:id="rId28"/>
    <p:sldId id="313" r:id="rId29"/>
    <p:sldId id="314" r:id="rId30"/>
    <p:sldId id="316" r:id="rId31"/>
    <p:sldId id="285" r:id="rId32"/>
    <p:sldId id="309" r:id="rId33"/>
    <p:sldId id="317" r:id="rId34"/>
    <p:sldId id="318" r:id="rId35"/>
    <p:sldId id="284" r:id="rId36"/>
    <p:sldId id="338" r:id="rId37"/>
    <p:sldId id="339" r:id="rId38"/>
    <p:sldId id="292" r:id="rId39"/>
    <p:sldId id="277" r:id="rId40"/>
    <p:sldId id="294" r:id="rId41"/>
    <p:sldId id="302" r:id="rId42"/>
    <p:sldId id="296" r:id="rId43"/>
    <p:sldId id="297" r:id="rId44"/>
    <p:sldId id="327" r:id="rId45"/>
    <p:sldId id="412" r:id="rId46"/>
    <p:sldId id="413" r:id="rId47"/>
    <p:sldId id="414" r:id="rId48"/>
    <p:sldId id="415" r:id="rId49"/>
    <p:sldId id="416" r:id="rId50"/>
    <p:sldId id="417" r:id="rId51"/>
    <p:sldId id="418" r:id="rId52"/>
    <p:sldId id="419" r:id="rId53"/>
    <p:sldId id="432" r:id="rId54"/>
    <p:sldId id="299" r:id="rId55"/>
    <p:sldId id="305" r:id="rId56"/>
  </p:sldIdLst>
  <p:sldSz cx="9144000" cy="6858000" type="screen4x3"/>
  <p:notesSz cx="6858000" cy="9144000"/>
  <p:custDataLst>
    <p:tags r:id="rId60"/>
  </p:custDataLst>
  <p:defaultTextStyle>
    <a:defPPr>
      <a:defRPr lang="zh-CN"/>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2B2B2"/>
    <a:srgbClr val="78CCEE"/>
    <a:srgbClr val="FFDC45"/>
    <a:srgbClr val="66FFFF"/>
    <a:srgbClr val="FF3399"/>
    <a:srgbClr val="FF0000"/>
    <a:srgbClr val="4AD2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6"/>
    <p:restoredTop sz="90776"/>
  </p:normalViewPr>
  <p:slideViewPr>
    <p:cSldViewPr showGuides="1">
      <p:cViewPr varScale="1">
        <p:scale>
          <a:sx n="103" d="100"/>
          <a:sy n="103" d="100"/>
        </p:scale>
        <p:origin x="-1854" y="-102"/>
      </p:cViewPr>
      <p:guideLst>
        <p:guide orient="horz" pos="2169"/>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gs" Target="tags/tag13.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Tahoma" panose="020B060403050404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a:solidFill>
              <a:srgbClr val="000000"/>
            </a:solidFill>
            <a:miter/>
          </a:ln>
        </p:spPr>
      </p:sp>
      <p:sp>
        <p:nvSpPr>
          <p:cNvPr id="21507"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1508"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ln>
            <a:solidFill>
              <a:srgbClr val="000000"/>
            </a:solidFill>
            <a:miter/>
          </a:ln>
        </p:spPr>
      </p:sp>
      <p:sp>
        <p:nvSpPr>
          <p:cNvPr id="23555"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3556"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solidFill>
            <a:miter/>
          </a:ln>
        </p:spPr>
      </p:sp>
      <p:sp>
        <p:nvSpPr>
          <p:cNvPr id="2560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5604"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a:solidFill>
              <a:srgbClr val="000000"/>
            </a:solidFill>
            <a:miter/>
          </a:ln>
        </p:spPr>
      </p:sp>
      <p:sp>
        <p:nvSpPr>
          <p:cNvPr id="2765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7652"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solidFill>
            <a:miter/>
          </a:ln>
        </p:spPr>
      </p:sp>
      <p:sp>
        <p:nvSpPr>
          <p:cNvPr id="29699"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29700"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solidFill>
              <a:srgbClr val="000000"/>
            </a:solidFill>
            <a:miter/>
          </a:ln>
        </p:spPr>
      </p:sp>
      <p:sp>
        <p:nvSpPr>
          <p:cNvPr id="31747"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r>
              <a:rPr lang="en-US" altLang="zh-CN" dirty="0"/>
              <a:t>B2B</a:t>
            </a:r>
            <a:r>
              <a:rPr lang="zh-CN" altLang="en-US" dirty="0"/>
              <a:t>电子商务企业经过了早期的快速发展后，特别是</a:t>
            </a:r>
            <a:r>
              <a:rPr lang="en-US" altLang="zh-CN" dirty="0"/>
              <a:t>2004-2007</a:t>
            </a:r>
            <a:r>
              <a:rPr lang="zh-CN" altLang="en-US" dirty="0"/>
              <a:t>年的爆发式增长后，近年来增速有所放缓，但总体还是实现稳步增长。 </a:t>
            </a:r>
            <a:endParaRPr lang="zh-CN" altLang="en-US" dirty="0"/>
          </a:p>
        </p:txBody>
      </p:sp>
      <p:sp>
        <p:nvSpPr>
          <p:cNvPr id="31748" name="灯片编号占位符 3"/>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latin typeface="Arial" panose="020B0604020202020204" pitchFamily="34" charset="0"/>
                <a:ea typeface="黑体" panose="02010609060101010101" pitchFamily="49" charset="-122"/>
              </a:rPr>
            </a:fld>
            <a:endParaRPr lang="zh-CN" altLang="en-US" sz="1200" dirty="0">
              <a:latin typeface="Arial" panose="020B0604020202020204"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1026"/>
          <p:cNvGrpSpPr/>
          <p:nvPr/>
        </p:nvGrpSpPr>
        <p:grpSpPr>
          <a:xfrm>
            <a:off x="0" y="2438400"/>
            <a:ext cx="9009063" cy="1052513"/>
            <a:chOff x="0" y="1536"/>
            <a:chExt cx="5675" cy="663"/>
          </a:xfrm>
        </p:grpSpPr>
        <p:grpSp>
          <p:nvGrpSpPr>
            <p:cNvPr id="2051" name="Group 1027"/>
            <p:cNvGrpSpPr/>
            <p:nvPr/>
          </p:nvGrpSpPr>
          <p:grpSpPr>
            <a:xfrm>
              <a:off x="183" y="1604"/>
              <a:ext cx="448" cy="299"/>
              <a:chOff x="720" y="336"/>
              <a:chExt cx="624" cy="432"/>
            </a:xfrm>
          </p:grpSpPr>
          <p:sp>
            <p:nvSpPr>
              <p:cNvPr id="22" name="Rectangle 1028"/>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3" name="Rectangle 1029"/>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2054" name="Group 1030"/>
            <p:cNvGrpSpPr/>
            <p:nvPr/>
          </p:nvGrpSpPr>
          <p:grpSpPr>
            <a:xfrm>
              <a:off x="261" y="1870"/>
              <a:ext cx="465" cy="299"/>
              <a:chOff x="912" y="2640"/>
              <a:chExt cx="672" cy="432"/>
            </a:xfrm>
          </p:grpSpPr>
          <p:sp>
            <p:nvSpPr>
              <p:cNvPr id="20" name="Rectangle 1031"/>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1" name="Rectangle 1032"/>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17" name="Rectangle 1033"/>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8" name="Rectangle 1034"/>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9" name="Rectangle 1035"/>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7180" name="Rectangle 1036"/>
          <p:cNvSpPr>
            <a:spLocks noGrp="1" noChangeArrowheads="1"/>
          </p:cNvSpPr>
          <p:nvPr>
            <p:ph type="ctrTitle"/>
          </p:nvPr>
        </p:nvSpPr>
        <p:spPr>
          <a:xfrm>
            <a:off x="990600" y="1828800"/>
            <a:ext cx="7772400" cy="1143000"/>
          </a:xfrm>
        </p:spPr>
        <p:txBody>
          <a:bodyPr/>
          <a:lstStyle>
            <a:lvl1pPr>
              <a:defRPr/>
            </a:lvl1pPr>
          </a:lstStyle>
          <a:p>
            <a:pPr lvl="0" fontAlgn="base"/>
            <a:r>
              <a:rPr lang="zh-CN" altLang="en-US" strike="noStrike" noProof="0" smtClean="0"/>
              <a:t>单击此处编辑母版标题样式</a:t>
            </a:r>
            <a:endParaRPr lang="zh-CN" altLang="en-US" strike="noStrike" noProof="0" smtClean="0"/>
          </a:p>
        </p:txBody>
      </p:sp>
      <p:sp>
        <p:nvSpPr>
          <p:cNvPr id="7181" name="Rectangle 1037"/>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fontAlgn="base"/>
            <a:r>
              <a:rPr lang="zh-CN" altLang="en-US" strike="noStrike" noProof="0" smtClean="0"/>
              <a:t>单击此处编辑母版副标题样式</a:t>
            </a:r>
            <a:endParaRPr lang="zh-CN" altLang="en-US" strike="noStrike" noProof="0" smtClean="0"/>
          </a:p>
        </p:txBody>
      </p:sp>
      <p:sp>
        <p:nvSpPr>
          <p:cNvPr id="24" name="Rectangle 1038"/>
          <p:cNvSpPr>
            <a:spLocks noGrp="1" noChangeArrowheads="1"/>
          </p:cNvSpPr>
          <p:nvPr>
            <p:ph type="dt" sz="half" idx="2"/>
          </p:nvPr>
        </p:nvSpPr>
        <p:spPr bwMode="auto">
          <a:xfrm>
            <a:off x="990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mtClean="0">
                <a:solidFill>
                  <a:schemeClr val="bg2"/>
                </a:solidFill>
              </a:defRPr>
            </a:lvl1pPr>
          </a:lstStyle>
          <a:p>
            <a:pPr marL="0" marR="0" indent="0" defTabSz="914400" rtl="0" eaLnBrk="1" fontAlgn="base" latinLnBrk="0" hangingPunct="1">
              <a:lnSpc>
                <a:spcPct val="100000"/>
              </a:lnSpc>
              <a:spcBef>
                <a:spcPct val="0"/>
              </a:spcBef>
              <a:spcAft>
                <a:spcPct val="0"/>
              </a:spcAft>
              <a:buClrTx/>
              <a:buSzTx/>
              <a:buFontTx/>
              <a:buNone/>
              <a:defRPr/>
            </a:pPr>
            <a:endParaRPr kumimoji="0" lang="en-US" altLang="zh-CN" b="0" i="0" strike="noStrike" kern="1200" cap="none" spc="0" normalizeH="0" baseline="0" noProof="0">
              <a:latin typeface="Tahoma" panose="020B0604030504040204" pitchFamily="34" charset="0"/>
              <a:ea typeface="宋体" panose="02010600030101010101" pitchFamily="2" charset="-122"/>
              <a:cs typeface="+mn-cs"/>
            </a:endParaRPr>
          </a:p>
        </p:txBody>
      </p:sp>
      <p:sp>
        <p:nvSpPr>
          <p:cNvPr id="25" name="Rectangle 1039"/>
          <p:cNvSpPr>
            <a:spLocks noGrp="1" noChangeArrowheads="1"/>
          </p:cNvSpPr>
          <p:nvPr>
            <p:ph type="ftr" sz="quarter" idx="3"/>
          </p:nvPr>
        </p:nvSpPr>
        <p:spPr bwMode="auto">
          <a:xfrm>
            <a:off x="34290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mtClean="0">
                <a:solidFill>
                  <a:schemeClr val="bg2"/>
                </a:solidFill>
              </a:defRPr>
            </a:lvl1pPr>
          </a:lstStyle>
          <a:p>
            <a:pPr marL="0" marR="0" indent="0" algn="ctr" defTabSz="914400" rtl="0" eaLnBrk="1" fontAlgn="base" latinLnBrk="0" hangingPunct="1">
              <a:lnSpc>
                <a:spcPct val="100000"/>
              </a:lnSpc>
              <a:spcBef>
                <a:spcPct val="0"/>
              </a:spcBef>
              <a:spcAft>
                <a:spcPct val="0"/>
              </a:spcAft>
              <a:buClrTx/>
              <a:buSzTx/>
              <a:buFontTx/>
              <a:buNone/>
              <a:defRPr/>
            </a:pPr>
            <a:endParaRPr kumimoji="0" lang="en-US" altLang="zh-CN" b="0" i="0" strike="noStrike" kern="1200" cap="none" spc="0" normalizeH="0" baseline="0" noProof="0">
              <a:latin typeface="Tahoma" panose="020B0604030504040204" pitchFamily="34" charset="0"/>
              <a:ea typeface="宋体" panose="02010600030101010101" pitchFamily="2" charset="-122"/>
              <a:cs typeface="+mn-cs"/>
            </a:endParaRPr>
          </a:p>
        </p:txBody>
      </p:sp>
      <p:sp>
        <p:nvSpPr>
          <p:cNvPr id="26" name="Rectangle 1040"/>
          <p:cNvSpPr>
            <a:spLocks noGrp="1" noChangeArrowheads="1"/>
          </p:cNvSpPr>
          <p:nvPr>
            <p:ph type="sldNum" sz="quarter" idx="4"/>
          </p:nvPr>
        </p:nvSpPr>
        <p:spPr bwMode="auto">
          <a:xfrm>
            <a:off x="68580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algn="r" eaLnBrk="1" fontAlgn="base" hangingPunct="1"/>
            <a:fld id="{9A0DB2DC-4C9A-4742-B13C-FB6460FD3503}" type="slidenum">
              <a:rPr lang="en-US" altLang="zh-CN" sz="1400" strike="noStrike" noProof="1" dirty="0">
                <a:solidFill>
                  <a:schemeClr val="bg2"/>
                </a:solidFill>
                <a:latin typeface="Tahoma" panose="020B0604030504040204" pitchFamily="34" charset="0"/>
                <a:ea typeface="宋体" panose="02010600030101010101" pitchFamily="2" charset="-122"/>
                <a:cs typeface="+mn-ea"/>
              </a:rPr>
            </a:fld>
            <a:endParaRPr lang="en-US" altLang="zh-CN" sz="1400" strike="noStrike" noProof="1">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00712"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6096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301625" y="1905000"/>
            <a:ext cx="4194175"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914400" y="6324600"/>
            <a:ext cx="1905000" cy="457200"/>
          </a:xfrm>
          <a:prstGeom prst="rect">
            <a:avLst/>
          </a:prstGeom>
          <a:noFill/>
          <a:ln>
            <a:noFill/>
          </a:ln>
          <a:effectLst/>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352800" y="6324600"/>
            <a:ext cx="2895600" cy="457200"/>
          </a:xfrm>
          <a:prstGeom prst="rect">
            <a:avLst/>
          </a:prstGeom>
          <a:noFill/>
          <a:ln>
            <a:noFill/>
          </a:ln>
          <a:effectLst/>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781800" y="6324600"/>
            <a:ext cx="1905000" cy="457200"/>
          </a:xfrm>
          <a:prstGeom prst="rect">
            <a:avLst/>
          </a:prstGeom>
          <a:noFill/>
          <a:ln>
            <a:noFill/>
          </a:ln>
          <a:effectLst/>
        </p:spPr>
        <p:txBody>
          <a:bodyPr vert="horz" wrap="square" lIns="91440" tIns="45720" rIns="91440" bIns="45720" numCol="1" anchor="b" anchorCtr="0" compatLnSpc="1"/>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400">
                <a:solidFill>
                  <a:schemeClr val="tx1"/>
                </a:solidFill>
                <a:latin typeface="Tahoma" panose="020B0604030504040204" pitchFamily="34" charset="0"/>
                <a:ea typeface="宋体" panose="02010600030101010101" pitchFamily="2" charset="-122"/>
              </a:defRPr>
            </a:lvl1pPr>
            <a:lvl2pPr marL="742950" indent="-285750" eaLnBrk="0" hangingPunct="0">
              <a:defRPr kumimoji="1" sz="2400">
                <a:solidFill>
                  <a:schemeClr val="tx1"/>
                </a:solidFill>
                <a:latin typeface="Tahoma" panose="020B0604030504040204" pitchFamily="34" charset="0"/>
                <a:ea typeface="宋体" panose="02010600030101010101" pitchFamily="2" charset="-122"/>
              </a:defRPr>
            </a:lvl2pPr>
            <a:lvl3pPr marL="1143000" indent="-228600" eaLnBrk="0" hangingPunct="0">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defRPr kumimoji="1" sz="2400">
                <a:solidFill>
                  <a:schemeClr val="tx1"/>
                </a:solidFill>
                <a:latin typeface="Tahoma" panose="020B0604030504040204" pitchFamily="34" charset="0"/>
                <a:ea typeface="宋体" panose="02010600030101010101" pitchFamily="2" charset="-122"/>
              </a:defRPr>
            </a:lvl4pPr>
            <a:lvl5pPr marL="2057400" indent="-228600" eaLnBrk="0" hangingPunct="0">
              <a:defRPr kumimoji="1" sz="2400">
                <a:solidFill>
                  <a:schemeClr val="tx1"/>
                </a:solidFill>
                <a:latin typeface="Tahom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smtClean="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33" name="Rectangle 9"/>
          <p:cNvSpPr>
            <a:spLocks noGrp="1"/>
          </p:cNvSpPr>
          <p:nvPr>
            <p:ph type="title"/>
          </p:nvPr>
        </p:nvSpPr>
        <p:spPr>
          <a:xfrm>
            <a:off x="1150938" y="617538"/>
            <a:ext cx="7793037" cy="1143000"/>
          </a:xfrm>
          <a:prstGeom prst="rect">
            <a:avLst/>
          </a:prstGeom>
          <a:noFill/>
          <a:ln w="9525">
            <a:noFill/>
          </a:ln>
        </p:spPr>
        <p:txBody>
          <a:bodyPr anchor="b"/>
          <a:lstStyle/>
          <a:p>
            <a:pPr lvl="0"/>
            <a:r>
              <a:rPr lang="zh-CN" altLang="en-US" dirty="0"/>
              <a:t>单击此处编辑母版标题样式</a:t>
            </a:r>
            <a:endParaRPr lang="zh-CN" altLang="en-US" dirty="0"/>
          </a:p>
        </p:txBody>
      </p:sp>
      <p:sp>
        <p:nvSpPr>
          <p:cNvPr id="1034" name="Rectangle 10"/>
          <p:cNvSpPr>
            <a:spLocks noGrp="1"/>
          </p:cNvSpPr>
          <p:nvPr>
            <p:ph type="body"/>
          </p:nvPr>
        </p:nvSpPr>
        <p:spPr>
          <a:xfrm>
            <a:off x="1182688" y="2017713"/>
            <a:ext cx="7772400" cy="4114800"/>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6155" name="Rectangle 11"/>
          <p:cNvSpPr>
            <a:spLocks noGrp="1" noChangeArrowheads="1"/>
          </p:cNvSpPr>
          <p:nvPr>
            <p:ph type="dt" sz="half" idx="2"/>
          </p:nvPr>
        </p:nvSpPr>
        <p:spPr bwMode="auto">
          <a:xfrm>
            <a:off x="9144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kumimoji="0"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156" name="Rectangle 12"/>
          <p:cNvSpPr>
            <a:spLocks noGrp="1" noChangeArrowheads="1"/>
          </p:cNvSpPr>
          <p:nvPr>
            <p:ph type="ftr" sz="quarter" idx="3"/>
          </p:nvPr>
        </p:nvSpPr>
        <p:spPr bwMode="auto">
          <a:xfrm>
            <a:off x="3352800" y="63246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0"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157" name="Rectangle 13"/>
          <p:cNvSpPr>
            <a:spLocks noGrp="1" noChangeArrowheads="1"/>
          </p:cNvSpPr>
          <p:nvPr>
            <p:ph type="sldNum" sz="quarter" idx="4"/>
          </p:nvPr>
        </p:nvSpPr>
        <p:spPr bwMode="auto">
          <a:xfrm>
            <a:off x="67818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GIF"/><Relationship Id="rId1" Type="http://schemas.openxmlformats.org/officeDocument/2006/relationships/slide" Target="slide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6.GI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33.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34.jpeg"/><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37.xml"/><Relationship Id="rId4" Type="http://schemas.openxmlformats.org/officeDocument/2006/relationships/slide" Target="slide29.xml"/><Relationship Id="rId3" Type="http://schemas.openxmlformats.org/officeDocument/2006/relationships/slide" Target="slide18.xml"/><Relationship Id="rId2" Type="http://schemas.openxmlformats.org/officeDocument/2006/relationships/slide" Target="slide6.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35.jpeg"/><Relationship Id="rId1" Type="http://schemas.openxmlformats.org/officeDocument/2006/relationships/tags" Target="../tags/tag1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36.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5" descr="sc1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122" name="Rectangle 2"/>
          <p:cNvSpPr>
            <a:spLocks noGrp="1"/>
          </p:cNvSpPr>
          <p:nvPr>
            <p:ph type="ctrTitle"/>
          </p:nvPr>
        </p:nvSpPr>
        <p:spPr>
          <a:xfrm>
            <a:off x="4191000" y="2895600"/>
            <a:ext cx="4495800" cy="2209800"/>
          </a:xfrm>
        </p:spPr>
        <p:txBody>
          <a:bodyPr wrap="square" lIns="91440" tIns="45720" rIns="91440" bIns="45720" anchor="b"/>
          <a:lstStyle/>
          <a:p>
            <a:pPr algn="ctr" eaLnBrk="1" hangingPunct="1"/>
            <a:r>
              <a:rPr kumimoji="1" lang="zh-CN" altLang="en-US" b="1" dirty="0">
                <a:solidFill>
                  <a:srgbClr val="FF5050"/>
                </a:solidFill>
                <a:latin typeface="Arial" panose="020B0604020202020204" pitchFamily="34" charset="0"/>
                <a:ea typeface="黑体" panose="02010609060101010101" pitchFamily="49" charset="-122"/>
                <a:cs typeface="+mj-cs"/>
              </a:rPr>
              <a:t>电子商务</a:t>
            </a:r>
            <a:br>
              <a:rPr kumimoji="1" lang="zh-CN" altLang="en-US" b="1" dirty="0">
                <a:solidFill>
                  <a:srgbClr val="FF5050"/>
                </a:solidFill>
                <a:latin typeface="Arial" panose="020B0604020202020204" pitchFamily="34" charset="0"/>
                <a:ea typeface="黑体" panose="02010609060101010101" pitchFamily="49" charset="-122"/>
                <a:cs typeface="+mj-cs"/>
              </a:rPr>
            </a:br>
            <a:r>
              <a:rPr kumimoji="1" lang="zh-CN" altLang="en-US" b="1" dirty="0">
                <a:solidFill>
                  <a:srgbClr val="FF5050"/>
                </a:solidFill>
                <a:latin typeface="Arial" panose="020B0604020202020204" pitchFamily="34" charset="0"/>
                <a:ea typeface="黑体" panose="02010609060101010101" pitchFamily="49" charset="-122"/>
                <a:cs typeface="+mj-cs"/>
              </a:rPr>
              <a:t>专业介绍</a:t>
            </a:r>
            <a:br>
              <a:rPr kumimoji="1" lang="en-US" altLang="zh-CN" b="1" dirty="0">
                <a:solidFill>
                  <a:srgbClr val="FF5050"/>
                </a:solidFill>
                <a:latin typeface="Arial" panose="020B0604020202020204" pitchFamily="34" charset="0"/>
                <a:ea typeface="黑体" panose="02010609060101010101" pitchFamily="49" charset="-122"/>
                <a:cs typeface="+mj-cs"/>
              </a:rPr>
            </a:br>
            <a:endParaRPr kumimoji="1" lang="zh-CN" altLang="en-US" b="1" dirty="0">
              <a:solidFill>
                <a:srgbClr val="FF5050"/>
              </a:solidFill>
              <a:latin typeface="Arial" panose="020B0604020202020204" pitchFamily="34" charset="0"/>
              <a:ea typeface="黑体" panose="02010609060101010101" pitchFamily="49" charset="-122"/>
              <a:cs typeface="+mj-cs"/>
            </a:endParaRPr>
          </a:p>
        </p:txBody>
      </p:sp>
      <p:sp>
        <p:nvSpPr>
          <p:cNvPr id="5123" name="Text Box 9"/>
          <p:cNvSpPr txBox="1"/>
          <p:nvPr/>
        </p:nvSpPr>
        <p:spPr>
          <a:xfrm>
            <a:off x="204788" y="185738"/>
            <a:ext cx="8534400" cy="641350"/>
          </a:xfrm>
          <a:prstGeom prst="rect">
            <a:avLst/>
          </a:prstGeom>
          <a:noFill/>
          <a:ln w="9525">
            <a:noFill/>
          </a:ln>
        </p:spPr>
        <p:txBody>
          <a:bodyPr anchor="t">
            <a:spAutoFit/>
          </a:bodyPr>
          <a:lstStyle/>
          <a:p>
            <a:pPr algn="ctr">
              <a:spcBef>
                <a:spcPct val="50000"/>
              </a:spcBef>
              <a:buClrTx/>
              <a:buFont typeface="Wingdings" panose="05000000000000000000" pitchFamily="2" charset="2"/>
              <a:buNone/>
            </a:pPr>
            <a:r>
              <a:rPr lang="zh-CN" altLang="en-US" sz="3600" b="1" dirty="0">
                <a:solidFill>
                  <a:schemeClr val="bg1"/>
                </a:solidFill>
                <a:latin typeface="Times New Roman" panose="02020603050405020304" pitchFamily="18" charset="0"/>
                <a:ea typeface="黑体" panose="02010609060101010101" pitchFamily="49" charset="-122"/>
              </a:rPr>
              <a:t>广东工贸职业技术学院</a:t>
            </a:r>
            <a:endParaRPr lang="zh-CN" altLang="en-US" sz="3600" b="1" dirty="0">
              <a:solidFill>
                <a:schemeClr val="bg1"/>
              </a:solidFill>
              <a:latin typeface="Times New Roman" panose="02020603050405020304" pitchFamily="18" charset="0"/>
              <a:ea typeface="黑体" panose="02010609060101010101" pitchFamily="49" charset="-122"/>
            </a:endParaRPr>
          </a:p>
        </p:txBody>
      </p:sp>
      <p:sp>
        <p:nvSpPr>
          <p:cNvPr id="5124" name="Text Box 14"/>
          <p:cNvSpPr txBox="1"/>
          <p:nvPr/>
        </p:nvSpPr>
        <p:spPr>
          <a:xfrm>
            <a:off x="1143000" y="2514600"/>
            <a:ext cx="2209800" cy="641350"/>
          </a:xfrm>
          <a:prstGeom prst="rect">
            <a:avLst/>
          </a:prstGeom>
          <a:noFill/>
          <a:ln w="9525">
            <a:noFill/>
          </a:ln>
        </p:spPr>
        <p:txBody>
          <a:bodyPr anchor="t">
            <a:spAutoFit/>
          </a:bodyPr>
          <a:lstStyle/>
          <a:p>
            <a:pPr>
              <a:buClrTx/>
              <a:buFont typeface="Wingdings" panose="05000000000000000000" pitchFamily="2" charset="2"/>
              <a:buNone/>
            </a:pPr>
            <a:r>
              <a:rPr lang="zh-CN" altLang="en-US" sz="3600" dirty="0">
                <a:solidFill>
                  <a:srgbClr val="FF3399"/>
                </a:solidFill>
                <a:latin typeface="Times New Roman" panose="02020603050405020304" pitchFamily="18" charset="0"/>
                <a:ea typeface="华文行楷" panose="02010800040101010101" pitchFamily="2" charset="-122"/>
              </a:rPr>
              <a:t>梦想成真</a:t>
            </a:r>
            <a:endParaRPr lang="zh-CN" altLang="en-US" sz="3600" dirty="0">
              <a:solidFill>
                <a:srgbClr val="FF3399"/>
              </a:solidFill>
              <a:latin typeface="Times New Roman" panose="02020603050405020304" pitchFamily="18" charset="0"/>
              <a:ea typeface="华文行楷" panose="02010800040101010101" pitchFamily="2" charset="-122"/>
            </a:endParaRPr>
          </a:p>
        </p:txBody>
      </p:sp>
      <p:grpSp>
        <p:nvGrpSpPr>
          <p:cNvPr id="5125" name="Group 17"/>
          <p:cNvGrpSpPr/>
          <p:nvPr/>
        </p:nvGrpSpPr>
        <p:grpSpPr>
          <a:xfrm>
            <a:off x="4067175" y="1916113"/>
            <a:ext cx="4800600" cy="1416050"/>
            <a:chOff x="528" y="288"/>
            <a:chExt cx="4800" cy="1300"/>
          </a:xfrm>
        </p:grpSpPr>
        <p:pic>
          <p:nvPicPr>
            <p:cNvPr id="5126" name="Picture 18" descr="S852"/>
            <p:cNvPicPr>
              <a:picLocks noChangeAspect="1"/>
            </p:cNvPicPr>
            <p:nvPr/>
          </p:nvPicPr>
          <p:blipFill>
            <a:blip r:embed="rId2"/>
            <a:stretch>
              <a:fillRect/>
            </a:stretch>
          </p:blipFill>
          <p:spPr>
            <a:xfrm>
              <a:off x="528" y="336"/>
              <a:ext cx="1248" cy="1204"/>
            </a:xfrm>
            <a:prstGeom prst="rect">
              <a:avLst/>
            </a:prstGeom>
            <a:noFill/>
            <a:ln w="9525">
              <a:noFill/>
            </a:ln>
          </p:spPr>
        </p:pic>
        <p:pic>
          <p:nvPicPr>
            <p:cNvPr id="5127" name="Picture 19" descr="S854"/>
            <p:cNvPicPr>
              <a:picLocks noChangeAspect="1"/>
            </p:cNvPicPr>
            <p:nvPr/>
          </p:nvPicPr>
          <p:blipFill>
            <a:blip r:embed="rId3"/>
            <a:stretch>
              <a:fillRect/>
            </a:stretch>
          </p:blipFill>
          <p:spPr>
            <a:xfrm>
              <a:off x="4080" y="288"/>
              <a:ext cx="1248" cy="1203"/>
            </a:xfrm>
            <a:prstGeom prst="rect">
              <a:avLst/>
            </a:prstGeom>
            <a:noFill/>
            <a:ln w="9525">
              <a:noFill/>
            </a:ln>
          </p:spPr>
        </p:pic>
        <p:sp>
          <p:nvSpPr>
            <p:cNvPr id="5128" name="Text Box 20"/>
            <p:cNvSpPr txBox="1"/>
            <p:nvPr/>
          </p:nvSpPr>
          <p:spPr>
            <a:xfrm>
              <a:off x="2017" y="719"/>
              <a:ext cx="1824" cy="869"/>
            </a:xfrm>
            <a:prstGeom prst="rect">
              <a:avLst/>
            </a:prstGeom>
            <a:noFill/>
            <a:ln w="9525">
              <a:noFill/>
            </a:ln>
          </p:spPr>
          <p:txBody>
            <a:bodyPr anchor="t">
              <a:spAutoFit/>
            </a:bodyPr>
            <a:lstStyle/>
            <a:p>
              <a:pPr>
                <a:spcBef>
                  <a:spcPct val="50000"/>
                </a:spcBef>
                <a:buClrTx/>
                <a:buFont typeface="Wingdings" panose="05000000000000000000" pitchFamily="2" charset="2"/>
                <a:buNone/>
              </a:pPr>
              <a:endParaRPr lang="zh-CN" altLang="zh-CN" sz="5600" b="1" dirty="0">
                <a:latin typeface="Times New Roman" panose="02020603050405020304" pitchFamily="18" charset="0"/>
                <a:ea typeface="华文彩云" panose="0201080004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96925"/>
            <a:ext cx="7192963" cy="590550"/>
          </a:xfrm>
          <a:prstGeom prst="rect">
            <a:avLst/>
          </a:prstGeom>
          <a:noFill/>
          <a:ln w="9525">
            <a:noFill/>
          </a:ln>
        </p:spPr>
      </p:pic>
      <p:sp>
        <p:nvSpPr>
          <p:cNvPr id="16386" name="Text Box 2"/>
          <p:cNvSpPr txBox="1"/>
          <p:nvPr/>
        </p:nvSpPr>
        <p:spPr>
          <a:xfrm>
            <a:off x="1619250" y="735013"/>
            <a:ext cx="6840538"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FF0000"/>
                </a:solidFill>
                <a:latin typeface="Tahoma" panose="020B0604030504040204" pitchFamily="34" charset="0"/>
                <a:ea typeface="黑体" panose="02010609060101010101" pitchFamily="49" charset="-122"/>
              </a:rPr>
              <a:t>中国电子商务的</a:t>
            </a:r>
            <a:r>
              <a:rPr lang="zh-CN" altLang="en-US" sz="2800" b="1" i="1" dirty="0">
                <a:solidFill>
                  <a:srgbClr val="FF0000"/>
                </a:solidFill>
                <a:latin typeface="Tahoma" panose="020B0604030504040204" pitchFamily="34" charset="0"/>
                <a:ea typeface="黑体" panose="02010609060101010101" pitchFamily="49" charset="-122"/>
              </a:rPr>
              <a:t>发展现状</a:t>
            </a:r>
            <a:endParaRPr lang="en-US" altLang="zh-CN" sz="2800" b="1" i="1" dirty="0">
              <a:solidFill>
                <a:srgbClr val="FF0000"/>
              </a:solidFill>
              <a:latin typeface="Tahoma" panose="020B0604030504040204" pitchFamily="34" charset="0"/>
              <a:ea typeface="黑体" panose="02010609060101010101" pitchFamily="49" charset="-122"/>
            </a:endParaRPr>
          </a:p>
        </p:txBody>
      </p:sp>
      <p:sp>
        <p:nvSpPr>
          <p:cNvPr id="16387" name="Rectangle 12"/>
          <p:cNvSpPr/>
          <p:nvPr/>
        </p:nvSpPr>
        <p:spPr>
          <a:xfrm>
            <a:off x="898525" y="735013"/>
            <a:ext cx="720725" cy="579437"/>
          </a:xfrm>
          <a:prstGeom prst="rect">
            <a:avLst/>
          </a:prstGeom>
          <a:noFill/>
          <a:ln w="9525">
            <a:noFill/>
          </a:ln>
        </p:spPr>
        <p:txBody>
          <a:bodyPr anchor="t">
            <a:spAutoFit/>
          </a:bodyPr>
          <a:lstStyle/>
          <a:p>
            <a:pPr>
              <a:buClrTx/>
              <a:buFont typeface="Wingdings" panose="05000000000000000000" pitchFamily="2" charset="2"/>
              <a:buNone/>
            </a:pPr>
            <a:r>
              <a:rPr lang="en-US" altLang="zh-CN" sz="3200" i="1" dirty="0">
                <a:solidFill>
                  <a:schemeClr val="bg1"/>
                </a:solidFill>
                <a:latin typeface="Arial Black" panose="020B0A04020102020204" pitchFamily="34" charset="0"/>
                <a:ea typeface="黑体" panose="02010609060101010101" pitchFamily="49" charset="-122"/>
              </a:rPr>
              <a:t>3</a:t>
            </a:r>
            <a:endParaRPr lang="en-US" altLang="zh-CN" sz="3200" i="1" dirty="0">
              <a:solidFill>
                <a:schemeClr val="bg1"/>
              </a:solidFill>
              <a:latin typeface="Arial Black" panose="020B0A04020102020204" pitchFamily="34" charset="0"/>
              <a:ea typeface="黑体" panose="02010609060101010101" pitchFamily="49" charset="-122"/>
            </a:endParaRPr>
          </a:p>
        </p:txBody>
      </p:sp>
      <p:sp>
        <p:nvSpPr>
          <p:cNvPr id="16388" name="TextBox 6"/>
          <p:cNvSpPr txBox="1"/>
          <p:nvPr/>
        </p:nvSpPr>
        <p:spPr>
          <a:xfrm>
            <a:off x="711200" y="1876425"/>
            <a:ext cx="7929563" cy="1682577"/>
          </a:xfrm>
          <a:prstGeom prst="rect">
            <a:avLst/>
          </a:prstGeom>
          <a:noFill/>
          <a:ln w="9525">
            <a:noFill/>
          </a:ln>
        </p:spPr>
        <p:txBody>
          <a:bodyPr anchor="t">
            <a:spAutoFit/>
          </a:bodyPr>
          <a:lstStyle/>
          <a:p>
            <a:pPr>
              <a:lnSpc>
                <a:spcPct val="150000"/>
              </a:lnSpc>
            </a:pPr>
            <a:r>
              <a:rPr lang="en-US" altLang="zh-CN" dirty="0" smtClean="0">
                <a:solidFill>
                  <a:srgbClr val="FF0000"/>
                </a:solidFill>
                <a:latin typeface="Arial" panose="020B0604020202020204" pitchFamily="34" charset="0"/>
                <a:ea typeface="黑体" panose="02010609060101010101" pitchFamily="49" charset="-122"/>
              </a:rPr>
              <a:t>“</a:t>
            </a:r>
            <a:r>
              <a:rPr lang="zh-CN" altLang="en-US" dirty="0" smtClean="0">
                <a:solidFill>
                  <a:srgbClr val="FF0000"/>
                </a:solidFill>
                <a:latin typeface="Arial" panose="020B0604020202020204" pitchFamily="34" charset="0"/>
                <a:ea typeface="黑体" panose="02010609060101010101" pitchFamily="49" charset="-122"/>
              </a:rPr>
              <a:t>十</a:t>
            </a:r>
            <a:r>
              <a:rPr lang="zh-CN" altLang="en-US" dirty="0">
                <a:solidFill>
                  <a:srgbClr val="FF0000"/>
                </a:solidFill>
                <a:latin typeface="Arial" panose="020B0604020202020204" pitchFamily="34" charset="0"/>
                <a:ea typeface="黑体" panose="02010609060101010101" pitchFamily="49" charset="-122"/>
              </a:rPr>
              <a:t>三</a:t>
            </a:r>
            <a:r>
              <a:rPr lang="zh-CN" altLang="en-US" dirty="0" smtClean="0">
                <a:solidFill>
                  <a:srgbClr val="FF0000"/>
                </a:solidFill>
                <a:latin typeface="Arial" panose="020B0604020202020204" pitchFamily="34" charset="0"/>
                <a:ea typeface="黑体" panose="02010609060101010101" pitchFamily="49" charset="-122"/>
              </a:rPr>
              <a:t>五”</a:t>
            </a:r>
            <a:r>
              <a:rPr lang="zh-CN" altLang="en-US" dirty="0">
                <a:solidFill>
                  <a:srgbClr val="FF0000"/>
                </a:solidFill>
                <a:latin typeface="Arial" panose="020B0604020202020204" pitchFamily="34" charset="0"/>
                <a:ea typeface="黑体" panose="02010609060101010101" pitchFamily="49" charset="-122"/>
              </a:rPr>
              <a:t>期间，我国电子商务保持了持续快速发展的良好态势，交易总额增长近</a:t>
            </a:r>
            <a:r>
              <a:rPr lang="en-US" altLang="zh-CN" dirty="0">
                <a:solidFill>
                  <a:srgbClr val="FF0000"/>
                </a:solidFill>
                <a:latin typeface="Arial" panose="020B0604020202020204" pitchFamily="34" charset="0"/>
                <a:ea typeface="黑体" panose="02010609060101010101" pitchFamily="49" charset="-122"/>
              </a:rPr>
              <a:t>2.5</a:t>
            </a:r>
            <a:r>
              <a:rPr lang="zh-CN" altLang="en-US" dirty="0">
                <a:solidFill>
                  <a:srgbClr val="FF0000"/>
                </a:solidFill>
                <a:latin typeface="Arial" panose="020B0604020202020204" pitchFamily="34" charset="0"/>
                <a:ea typeface="黑体" panose="02010609060101010101" pitchFamily="49" charset="-122"/>
              </a:rPr>
              <a:t>倍，</a:t>
            </a:r>
            <a:r>
              <a:rPr lang="en-US" altLang="zh-CN" dirty="0" smtClean="0">
                <a:solidFill>
                  <a:srgbClr val="FF0000"/>
                </a:solidFill>
                <a:latin typeface="Arial" panose="020B0604020202020204" pitchFamily="34" charset="0"/>
                <a:ea typeface="黑体" panose="02010609060101010101" pitchFamily="49" charset="-122"/>
              </a:rPr>
              <a:t>2018</a:t>
            </a:r>
            <a:r>
              <a:rPr lang="zh-CN" altLang="en-US" dirty="0" smtClean="0">
                <a:solidFill>
                  <a:srgbClr val="FF0000"/>
                </a:solidFill>
                <a:latin typeface="Arial" panose="020B0604020202020204" pitchFamily="34" charset="0"/>
                <a:ea typeface="黑体" panose="02010609060101010101" pitchFamily="49" charset="-122"/>
              </a:rPr>
              <a:t>年</a:t>
            </a:r>
            <a:r>
              <a:rPr lang="zh-CN" altLang="en-US" dirty="0">
                <a:solidFill>
                  <a:srgbClr val="FF0000"/>
                </a:solidFill>
                <a:latin typeface="Arial" panose="020B0604020202020204" pitchFamily="34" charset="0"/>
                <a:ea typeface="黑体" panose="02010609060101010101" pitchFamily="49" charset="-122"/>
              </a:rPr>
              <a:t>达到</a:t>
            </a:r>
            <a:r>
              <a:rPr lang="zh-CN" altLang="en-US" dirty="0" smtClean="0">
                <a:solidFill>
                  <a:srgbClr val="FF0000"/>
                </a:solidFill>
                <a:latin typeface="Arial" panose="020B0604020202020204" pitchFamily="34" charset="0"/>
                <a:ea typeface="黑体" panose="02010609060101010101" pitchFamily="49" charset="-122"/>
              </a:rPr>
              <a:t>约</a:t>
            </a:r>
            <a:r>
              <a:rPr lang="en-US" altLang="zh-CN" dirty="0" smtClean="0">
                <a:solidFill>
                  <a:srgbClr val="FF0000"/>
                </a:solidFill>
                <a:latin typeface="Arial" panose="020B0604020202020204" pitchFamily="34" charset="0"/>
                <a:ea typeface="黑体" panose="02010609060101010101" pitchFamily="49" charset="-122"/>
              </a:rPr>
              <a:t>24.1</a:t>
            </a:r>
            <a:r>
              <a:rPr lang="zh-CN" altLang="en-US" dirty="0">
                <a:solidFill>
                  <a:srgbClr val="FF0000"/>
                </a:solidFill>
                <a:latin typeface="Arial" panose="020B0604020202020204" pitchFamily="34" charset="0"/>
                <a:ea typeface="黑体" panose="02010609060101010101" pitchFamily="49" charset="-122"/>
              </a:rPr>
              <a:t>万亿元</a:t>
            </a:r>
            <a:r>
              <a:rPr lang="zh-CN" altLang="en-US" dirty="0" smtClean="0">
                <a:solidFill>
                  <a:schemeClr val="bg1"/>
                </a:solidFill>
                <a:latin typeface="Arial" panose="020B0604020202020204" pitchFamily="34" charset="0"/>
                <a:ea typeface="黑体" panose="02010609060101010101" pitchFamily="49" charset="-122"/>
              </a:rPr>
              <a:t>元</a:t>
            </a:r>
            <a:r>
              <a:rPr lang="zh-CN" altLang="en-US" dirty="0">
                <a:solidFill>
                  <a:schemeClr val="bg1"/>
                </a:solidFill>
                <a:latin typeface="Arial" panose="020B0604020202020204" pitchFamily="34" charset="0"/>
                <a:ea typeface="黑体" panose="02010609060101010101" pitchFamily="49" charset="-122"/>
              </a:rPr>
              <a:t>。 </a:t>
            </a:r>
            <a:endParaRPr lang="zh-CN" altLang="en-US" dirty="0">
              <a:solidFill>
                <a:schemeClr val="bg1"/>
              </a:solidFill>
              <a:latin typeface="Arial" panose="020B0604020202020204" pitchFamily="34" charset="0"/>
              <a:ea typeface="黑体" panose="02010609060101010101" pitchFamily="49" charset="-122"/>
            </a:endParaRPr>
          </a:p>
        </p:txBody>
      </p:sp>
      <p:sp>
        <p:nvSpPr>
          <p:cNvPr id="16389" name="TextBox 6"/>
          <p:cNvSpPr txBox="1"/>
          <p:nvPr/>
        </p:nvSpPr>
        <p:spPr>
          <a:xfrm>
            <a:off x="714375" y="3027363"/>
            <a:ext cx="7929563" cy="830997"/>
          </a:xfrm>
          <a:prstGeom prst="rect">
            <a:avLst/>
          </a:prstGeom>
          <a:noFill/>
          <a:ln w="9525">
            <a:noFill/>
          </a:ln>
        </p:spPr>
        <p:txBody>
          <a:bodyPr anchor="t">
            <a:spAutoFit/>
          </a:bodyPr>
          <a:lstStyle/>
          <a:p>
            <a:r>
              <a:rPr lang="zh-CN" altLang="en-US" dirty="0">
                <a:solidFill>
                  <a:srgbClr val="FF0000"/>
                </a:solidFill>
                <a:latin typeface="Arial" panose="020B0604020202020204" pitchFamily="34" charset="0"/>
                <a:ea typeface="黑体" panose="02010609060101010101" pitchFamily="49" charset="-122"/>
              </a:rPr>
              <a:t>北京、上海、广州和深圳成为中国四大电子商务市场。</a:t>
            </a:r>
            <a:r>
              <a:rPr lang="zh-CN" altLang="en-US" dirty="0" smtClean="0">
                <a:solidFill>
                  <a:schemeClr val="bg1"/>
                </a:solidFill>
                <a:latin typeface="Arial" panose="020B0604020202020204" pitchFamily="34" charset="0"/>
                <a:ea typeface="黑体" panose="02010609060101010101" pitchFamily="49" charset="-122"/>
              </a:rPr>
              <a:t>中心</a:t>
            </a:r>
            <a:r>
              <a:rPr lang="zh-CN" altLang="en-US" dirty="0">
                <a:solidFill>
                  <a:schemeClr val="bg1"/>
                </a:solidFill>
                <a:latin typeface="Arial" panose="020B0604020202020204" pitchFamily="34" charset="0"/>
                <a:ea typeface="黑体" panose="02010609060101010101" pitchFamily="49" charset="-122"/>
              </a:rPr>
              <a:t>。 </a:t>
            </a:r>
            <a:endParaRPr lang="zh-CN" altLang="en-US" dirty="0">
              <a:solidFill>
                <a:schemeClr val="bg1"/>
              </a:solidFill>
              <a:latin typeface="Arial" panose="020B0604020202020204" pitchFamily="34" charset="0"/>
              <a:ea typeface="黑体" panose="02010609060101010101" pitchFamily="49" charset="-122"/>
            </a:endParaRPr>
          </a:p>
        </p:txBody>
      </p:sp>
      <p:sp>
        <p:nvSpPr>
          <p:cNvPr id="16390" name="TextBox 6"/>
          <p:cNvSpPr txBox="1"/>
          <p:nvPr/>
        </p:nvSpPr>
        <p:spPr>
          <a:xfrm>
            <a:off x="714375" y="3997325"/>
            <a:ext cx="8001000" cy="646113"/>
          </a:xfrm>
          <a:prstGeom prst="rect">
            <a:avLst/>
          </a:prstGeom>
          <a:noFill/>
          <a:ln w="9525">
            <a:noFill/>
          </a:ln>
        </p:spPr>
        <p:txBody>
          <a:bodyPr anchor="t">
            <a:spAutoFit/>
          </a:bodyPr>
          <a:lstStyle/>
          <a:p>
            <a:pPr>
              <a:lnSpc>
                <a:spcPct val="150000"/>
              </a:lnSpc>
              <a:buClrTx/>
              <a:buFont typeface="Wingdings" panose="05000000000000000000" pitchFamily="2" charset="2"/>
              <a:buNone/>
            </a:pPr>
            <a:r>
              <a:rPr lang="zh-CN" altLang="en-US" dirty="0">
                <a:solidFill>
                  <a:srgbClr val="FF0000"/>
                </a:solidFill>
                <a:latin typeface="Arial" panose="020B0604020202020204" pitchFamily="34" charset="0"/>
                <a:ea typeface="黑体" panose="02010609060101010101" pitchFamily="49" charset="-122"/>
              </a:rPr>
              <a:t>移动电子商务将成为电子商务发展的新动力。</a:t>
            </a:r>
            <a:r>
              <a:rPr lang="zh-CN" altLang="en-US" dirty="0">
                <a:solidFill>
                  <a:schemeClr val="accent1"/>
                </a:solidFill>
                <a:latin typeface="Arial" panose="020B0604020202020204" pitchFamily="34" charset="0"/>
                <a:ea typeface="黑体" panose="02010609060101010101" pitchFamily="49" charset="-122"/>
              </a:rPr>
              <a:t>   </a:t>
            </a:r>
            <a:endParaRPr lang="zh-CN" altLang="en-US" dirty="0">
              <a:solidFill>
                <a:schemeClr val="accent1"/>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p:cNvPicPr>
          <p:nvPr/>
        </p:nvPicPr>
        <p:blipFill>
          <a:blip r:embed="rId1"/>
          <a:stretch>
            <a:fillRect/>
          </a:stretch>
        </p:blipFill>
        <p:spPr>
          <a:xfrm>
            <a:off x="428625" y="990600"/>
            <a:ext cx="8280400" cy="4795838"/>
          </a:xfrm>
          <a:prstGeom prst="rect">
            <a:avLst/>
          </a:prstGeom>
          <a:noFill/>
          <a:ln w="9525">
            <a:noFill/>
          </a:ln>
        </p:spPr>
      </p:pic>
      <p:pic>
        <p:nvPicPr>
          <p:cNvPr id="17410" name="Picture 4" descr="誉金全称（对齐）"/>
          <p:cNvPicPr>
            <a:picLocks noChangeAspect="1"/>
          </p:cNvPicPr>
          <p:nvPr/>
        </p:nvPicPr>
        <p:blipFill>
          <a:blip r:embed="rId2"/>
          <a:stretch>
            <a:fillRect/>
          </a:stretch>
        </p:blipFill>
        <p:spPr>
          <a:xfrm>
            <a:off x="7162800" y="6507163"/>
            <a:ext cx="1981200" cy="350837"/>
          </a:xfrm>
          <a:prstGeom prst="rect">
            <a:avLst/>
          </a:prstGeom>
          <a:noFill/>
          <a:ln w="9525">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500063"/>
            <a:ext cx="7192963" cy="592137"/>
          </a:xfrm>
          <a:prstGeom prst="rect">
            <a:avLst/>
          </a:prstGeom>
          <a:noFill/>
          <a:ln w="9525">
            <a:noFill/>
          </a:ln>
        </p:spPr>
      </p:pic>
      <p:sp>
        <p:nvSpPr>
          <p:cNvPr id="20482" name="Text Box 2"/>
          <p:cNvSpPr txBox="1"/>
          <p:nvPr/>
        </p:nvSpPr>
        <p:spPr>
          <a:xfrm>
            <a:off x="1619250" y="519113"/>
            <a:ext cx="6840538"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FF0000"/>
                </a:solidFill>
                <a:latin typeface="Tahoma" panose="020B0604030504040204" pitchFamily="34" charset="0"/>
                <a:ea typeface="黑体" panose="02010609060101010101" pitchFamily="49" charset="-122"/>
              </a:rPr>
              <a:t>中国电子商务的</a:t>
            </a:r>
            <a:r>
              <a:rPr lang="zh-CN" altLang="en-US" sz="2800" b="1" i="1" dirty="0">
                <a:solidFill>
                  <a:srgbClr val="FF0000"/>
                </a:solidFill>
                <a:latin typeface="Tahoma" panose="020B0604030504040204" pitchFamily="34" charset="0"/>
                <a:ea typeface="黑体" panose="02010609060101010101" pitchFamily="49" charset="-122"/>
              </a:rPr>
              <a:t>人才状况</a:t>
            </a:r>
            <a:endParaRPr lang="en-US" altLang="zh-CN" sz="2800" b="1" i="1" dirty="0">
              <a:solidFill>
                <a:srgbClr val="FF0000"/>
              </a:solidFill>
              <a:latin typeface="Tahoma" panose="020B0604030504040204" pitchFamily="34" charset="0"/>
              <a:ea typeface="黑体" panose="02010609060101010101" pitchFamily="49" charset="-122"/>
            </a:endParaRPr>
          </a:p>
        </p:txBody>
      </p:sp>
      <p:sp>
        <p:nvSpPr>
          <p:cNvPr id="20483" name="矩形 10"/>
          <p:cNvSpPr/>
          <p:nvPr/>
        </p:nvSpPr>
        <p:spPr>
          <a:xfrm>
            <a:off x="571500" y="1214438"/>
            <a:ext cx="6786563" cy="523875"/>
          </a:xfrm>
          <a:prstGeom prst="rect">
            <a:avLst/>
          </a:prstGeom>
          <a:noFill/>
          <a:ln w="9525">
            <a:noFill/>
          </a:ln>
        </p:spPr>
        <p:txBody>
          <a:bodyPr anchor="t">
            <a:spAutoFit/>
          </a:bodyPr>
          <a:lstStyle/>
          <a:p>
            <a:pPr>
              <a:buClrTx/>
              <a:buFont typeface="Wingdings" panose="05000000000000000000" pitchFamily="2" charset="2"/>
              <a:buNone/>
            </a:pPr>
            <a:r>
              <a:rPr lang="zh-CN" altLang="en-US" sz="2800" b="1" dirty="0">
                <a:solidFill>
                  <a:srgbClr val="C00000"/>
                </a:solidFill>
                <a:latin typeface="Arial" panose="020B0604020202020204" pitchFamily="34" charset="0"/>
                <a:ea typeface="黑体" panose="02010609060101010101" pitchFamily="49" charset="-122"/>
              </a:rPr>
              <a:t>特征一：行业急速扩张，人才缺口巨大 </a:t>
            </a:r>
            <a:endParaRPr lang="zh-CN" altLang="en-US" sz="2800" b="1" dirty="0">
              <a:solidFill>
                <a:srgbClr val="C00000"/>
              </a:solidFill>
              <a:latin typeface="Arial" panose="020B0604020202020204" pitchFamily="34" charset="0"/>
              <a:ea typeface="黑体" panose="02010609060101010101" pitchFamily="49" charset="-122"/>
            </a:endParaRPr>
          </a:p>
        </p:txBody>
      </p:sp>
      <p:pic>
        <p:nvPicPr>
          <p:cNvPr id="20484" name="Picture 2"/>
          <p:cNvPicPr>
            <a:picLocks noChangeAspect="1"/>
          </p:cNvPicPr>
          <p:nvPr/>
        </p:nvPicPr>
        <p:blipFill>
          <a:blip r:embed="rId2"/>
          <a:stretch>
            <a:fillRect/>
          </a:stretch>
        </p:blipFill>
        <p:spPr>
          <a:xfrm>
            <a:off x="709613" y="2071688"/>
            <a:ext cx="8362950" cy="4143375"/>
          </a:xfrm>
          <a:prstGeom prst="rect">
            <a:avLst/>
          </a:prstGeom>
          <a:noFill/>
          <a:ln w="9525">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695325"/>
            <a:ext cx="7192963" cy="592138"/>
          </a:xfrm>
          <a:prstGeom prst="rect">
            <a:avLst/>
          </a:prstGeom>
          <a:noFill/>
          <a:ln w="9525">
            <a:noFill/>
          </a:ln>
        </p:spPr>
      </p:pic>
      <p:sp>
        <p:nvSpPr>
          <p:cNvPr id="22530" name="Text Box 2"/>
          <p:cNvSpPr txBox="1"/>
          <p:nvPr/>
        </p:nvSpPr>
        <p:spPr>
          <a:xfrm>
            <a:off x="1619250" y="695325"/>
            <a:ext cx="6840538" cy="519113"/>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人才状况</a:t>
            </a:r>
            <a:endParaRPr lang="en-US" altLang="zh-CN" sz="2800" b="1" i="1" dirty="0">
              <a:solidFill>
                <a:srgbClr val="99FF33"/>
              </a:solidFill>
              <a:latin typeface="Tahoma" panose="020B0604030504040204" pitchFamily="34" charset="0"/>
              <a:ea typeface="黑体" panose="02010609060101010101" pitchFamily="49" charset="-122"/>
            </a:endParaRPr>
          </a:p>
        </p:txBody>
      </p:sp>
      <p:sp>
        <p:nvSpPr>
          <p:cNvPr id="22531" name="矩形 4"/>
          <p:cNvSpPr/>
          <p:nvPr/>
        </p:nvSpPr>
        <p:spPr>
          <a:xfrm>
            <a:off x="762000" y="1381125"/>
            <a:ext cx="5670550" cy="523875"/>
          </a:xfrm>
          <a:prstGeom prst="rect">
            <a:avLst/>
          </a:prstGeom>
          <a:noFill/>
          <a:ln w="9525">
            <a:noFill/>
          </a:ln>
        </p:spPr>
        <p:txBody>
          <a:bodyPr wrap="none" anchor="t">
            <a:spAutoFit/>
          </a:bodyPr>
          <a:lstStyle/>
          <a:p>
            <a:pPr>
              <a:buClrTx/>
              <a:buFont typeface="Wingdings" panose="05000000000000000000" pitchFamily="2" charset="2"/>
              <a:buNone/>
            </a:pPr>
            <a:r>
              <a:rPr lang="zh-CN" altLang="en-US" sz="2800" b="1" dirty="0">
                <a:solidFill>
                  <a:srgbClr val="C00000"/>
                </a:solidFill>
                <a:latin typeface="Arial" panose="020B0604020202020204" pitchFamily="34" charset="0"/>
                <a:ea typeface="黑体" panose="02010609060101010101" pitchFamily="49" charset="-122"/>
              </a:rPr>
              <a:t>特征二：电商人才稀缺，流动性大 </a:t>
            </a:r>
            <a:endParaRPr lang="zh-CN" altLang="en-US" sz="2800" b="1" dirty="0">
              <a:solidFill>
                <a:srgbClr val="C00000"/>
              </a:solidFill>
              <a:latin typeface="Arial" panose="020B0604020202020204" pitchFamily="34" charset="0"/>
              <a:ea typeface="黑体" panose="02010609060101010101" pitchFamily="49" charset="-122"/>
            </a:endParaRPr>
          </a:p>
        </p:txBody>
      </p:sp>
      <p:pic>
        <p:nvPicPr>
          <p:cNvPr id="22532" name="Picture 3"/>
          <p:cNvPicPr>
            <a:picLocks noChangeAspect="1"/>
          </p:cNvPicPr>
          <p:nvPr/>
        </p:nvPicPr>
        <p:blipFill>
          <a:blip r:embed="rId2"/>
          <a:stretch>
            <a:fillRect/>
          </a:stretch>
        </p:blipFill>
        <p:spPr>
          <a:xfrm>
            <a:off x="619125" y="1905000"/>
            <a:ext cx="8016875" cy="4502150"/>
          </a:xfrm>
          <a:prstGeom prst="rect">
            <a:avLst/>
          </a:prstGeom>
          <a:noFill/>
          <a:ln w="9525">
            <a:no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500063" y="1038225"/>
            <a:ext cx="7192962" cy="592138"/>
          </a:xfrm>
          <a:prstGeom prst="rect">
            <a:avLst/>
          </a:prstGeom>
          <a:noFill/>
          <a:ln w="9525">
            <a:noFill/>
          </a:ln>
        </p:spPr>
      </p:pic>
      <p:sp>
        <p:nvSpPr>
          <p:cNvPr id="24578" name="Text Box 2"/>
          <p:cNvSpPr txBox="1"/>
          <p:nvPr/>
        </p:nvSpPr>
        <p:spPr>
          <a:xfrm>
            <a:off x="1482725" y="1038225"/>
            <a:ext cx="6842125" cy="519113"/>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人才状况</a:t>
            </a:r>
            <a:endParaRPr lang="zh-CN" altLang="en-US" sz="2800" b="1" i="1" dirty="0">
              <a:solidFill>
                <a:srgbClr val="99FF33"/>
              </a:solidFill>
              <a:latin typeface="Tahoma" panose="020B0604030504040204" pitchFamily="34" charset="0"/>
              <a:ea typeface="黑体" panose="02010609060101010101" pitchFamily="49" charset="-122"/>
            </a:endParaRPr>
          </a:p>
        </p:txBody>
      </p:sp>
      <p:sp>
        <p:nvSpPr>
          <p:cNvPr id="24579" name="矩形 4"/>
          <p:cNvSpPr/>
          <p:nvPr/>
        </p:nvSpPr>
        <p:spPr>
          <a:xfrm>
            <a:off x="500063" y="1881188"/>
            <a:ext cx="5670550" cy="523875"/>
          </a:xfrm>
          <a:prstGeom prst="rect">
            <a:avLst/>
          </a:prstGeom>
          <a:noFill/>
          <a:ln w="9525">
            <a:noFill/>
          </a:ln>
        </p:spPr>
        <p:txBody>
          <a:bodyPr wrap="none" anchor="t">
            <a:spAutoFit/>
          </a:bodyPr>
          <a:lstStyle/>
          <a:p>
            <a:pPr>
              <a:buClrTx/>
              <a:buFont typeface="Wingdings" panose="05000000000000000000" pitchFamily="2" charset="2"/>
              <a:buNone/>
            </a:pPr>
            <a:r>
              <a:rPr lang="zh-CN" altLang="en-US" sz="2800" b="1" dirty="0">
                <a:solidFill>
                  <a:srgbClr val="C00000"/>
                </a:solidFill>
                <a:latin typeface="Arial" panose="020B0604020202020204" pitchFamily="34" charset="0"/>
                <a:ea typeface="黑体" panose="02010609060101010101" pitchFamily="49" charset="-122"/>
              </a:rPr>
              <a:t>特征三：电商企业人力资源成本高 </a:t>
            </a:r>
            <a:endParaRPr lang="zh-CN" altLang="en-US" sz="2800" b="1" dirty="0">
              <a:solidFill>
                <a:srgbClr val="C00000"/>
              </a:solidFill>
              <a:latin typeface="Arial" panose="020B0604020202020204" pitchFamily="34" charset="0"/>
              <a:ea typeface="黑体" panose="02010609060101010101" pitchFamily="49" charset="-122"/>
            </a:endParaRPr>
          </a:p>
        </p:txBody>
      </p:sp>
      <p:sp>
        <p:nvSpPr>
          <p:cNvPr id="37897" name="Text Box 9"/>
          <p:cNvSpPr txBox="1"/>
          <p:nvPr/>
        </p:nvSpPr>
        <p:spPr>
          <a:xfrm>
            <a:off x="500063" y="3200400"/>
            <a:ext cx="7424737" cy="2462213"/>
          </a:xfrm>
          <a:prstGeom prst="rect">
            <a:avLst/>
          </a:prstGeom>
          <a:noFill/>
          <a:ln w="9525">
            <a:noFill/>
          </a:ln>
        </p:spPr>
        <p:txBody>
          <a:bodyPr anchor="t">
            <a:spAutoFit/>
          </a:bodyPr>
          <a:lstStyle/>
          <a:p>
            <a:pPr>
              <a:spcBef>
                <a:spcPct val="50000"/>
              </a:spcBef>
              <a:buClrTx/>
              <a:buFont typeface="Wingdings" panose="05000000000000000000" pitchFamily="2" charset="2"/>
              <a:buNone/>
            </a:pPr>
            <a:r>
              <a:rPr lang="en-US" altLang="zh-CN" sz="2800" dirty="0">
                <a:solidFill>
                  <a:srgbClr val="002060"/>
                </a:solidFill>
                <a:latin typeface="Arial" panose="020B0604020202020204" pitchFamily="34" charset="0"/>
                <a:ea typeface="宋体" panose="02010600030101010101" pitchFamily="2" charset="-122"/>
              </a:rPr>
              <a:t>1</a:t>
            </a:r>
            <a:r>
              <a:rPr lang="zh-CN" altLang="en-US" sz="2800" dirty="0">
                <a:solidFill>
                  <a:srgbClr val="002060"/>
                </a:solidFill>
                <a:latin typeface="Arial" panose="020B0604020202020204" pitchFamily="34" charset="0"/>
                <a:ea typeface="宋体" panose="02010600030101010101" pitchFamily="2" charset="-122"/>
              </a:rPr>
              <a:t>、薪酬增长压力是困扰企业</a:t>
            </a:r>
            <a:r>
              <a:rPr lang="en-US" altLang="zh-CN" sz="2800" dirty="0">
                <a:solidFill>
                  <a:srgbClr val="002060"/>
                </a:solidFill>
                <a:latin typeface="Arial" panose="020B0604020202020204" pitchFamily="34" charset="0"/>
                <a:ea typeface="宋体" panose="02010600030101010101" pitchFamily="2" charset="-122"/>
              </a:rPr>
              <a:t>HR</a:t>
            </a:r>
            <a:r>
              <a:rPr lang="zh-CN" altLang="en-US" sz="2800" dirty="0">
                <a:solidFill>
                  <a:srgbClr val="002060"/>
                </a:solidFill>
                <a:latin typeface="Arial" panose="020B0604020202020204" pitchFamily="34" charset="0"/>
                <a:ea typeface="宋体" panose="02010600030101010101" pitchFamily="2" charset="-122"/>
              </a:rPr>
              <a:t>部门的三大问题之一；</a:t>
            </a:r>
            <a:endParaRPr lang="zh-CN" altLang="en-US" sz="2800" dirty="0">
              <a:solidFill>
                <a:srgbClr val="002060"/>
              </a:solidFill>
              <a:latin typeface="Arial" panose="020B0604020202020204" pitchFamily="34" charset="0"/>
              <a:ea typeface="宋体" panose="02010600030101010101" pitchFamily="2" charset="-122"/>
            </a:endParaRPr>
          </a:p>
          <a:p>
            <a:pPr>
              <a:spcBef>
                <a:spcPct val="50000"/>
              </a:spcBef>
              <a:buClrTx/>
              <a:buFont typeface="Wingdings" panose="05000000000000000000" pitchFamily="2" charset="2"/>
              <a:buNone/>
            </a:pPr>
            <a:r>
              <a:rPr lang="en-US" altLang="zh-CN" sz="2800" dirty="0">
                <a:solidFill>
                  <a:srgbClr val="002060"/>
                </a:solidFill>
                <a:latin typeface="Arial" panose="020B0604020202020204" pitchFamily="34" charset="0"/>
                <a:ea typeface="宋体" panose="02010600030101010101" pitchFamily="2" charset="-122"/>
              </a:rPr>
              <a:t>2</a:t>
            </a:r>
            <a:r>
              <a:rPr lang="zh-CN" altLang="en-US" sz="2800" dirty="0">
                <a:solidFill>
                  <a:srgbClr val="002060"/>
                </a:solidFill>
                <a:latin typeface="Arial" panose="020B0604020202020204" pitchFamily="34" charset="0"/>
                <a:ea typeface="宋体" panose="02010600030101010101" pitchFamily="2" charset="-122"/>
              </a:rPr>
              <a:t>、招聘成本高，</a:t>
            </a:r>
            <a:r>
              <a:rPr lang="en-US" altLang="zh-CN" sz="2800" dirty="0">
                <a:solidFill>
                  <a:srgbClr val="002060"/>
                </a:solidFill>
                <a:latin typeface="Arial" panose="020B0604020202020204" pitchFamily="34" charset="0"/>
                <a:ea typeface="宋体" panose="02010600030101010101" pitchFamily="2" charset="-122"/>
              </a:rPr>
              <a:t>45%</a:t>
            </a:r>
            <a:r>
              <a:rPr lang="zh-CN" altLang="en-US" sz="2800" dirty="0">
                <a:solidFill>
                  <a:srgbClr val="002060"/>
                </a:solidFill>
                <a:latin typeface="Arial" panose="020B0604020202020204" pitchFamily="34" charset="0"/>
                <a:ea typeface="宋体" panose="02010600030101010101" pitchFamily="2" charset="-122"/>
              </a:rPr>
              <a:t>的企业平均招聘成本</a:t>
            </a:r>
            <a:r>
              <a:rPr lang="en-US" altLang="zh-CN" sz="2800" dirty="0">
                <a:solidFill>
                  <a:srgbClr val="002060"/>
                </a:solidFill>
                <a:latin typeface="Arial" panose="020B0604020202020204" pitchFamily="34" charset="0"/>
                <a:ea typeface="宋体" panose="02010600030101010101" pitchFamily="2" charset="-122"/>
              </a:rPr>
              <a:t>100-300</a:t>
            </a:r>
            <a:r>
              <a:rPr lang="zh-CN" altLang="en-US" sz="2800" dirty="0">
                <a:solidFill>
                  <a:srgbClr val="002060"/>
                </a:solidFill>
                <a:latin typeface="Arial" panose="020B0604020202020204" pitchFamily="34" charset="0"/>
                <a:ea typeface="宋体" panose="02010600030101010101" pitchFamily="2" charset="-122"/>
              </a:rPr>
              <a:t>元</a:t>
            </a:r>
            <a:r>
              <a:rPr lang="en-US" altLang="zh-CN" sz="2800" dirty="0">
                <a:solidFill>
                  <a:srgbClr val="002060"/>
                </a:solidFill>
                <a:latin typeface="Arial" panose="020B0604020202020204" pitchFamily="34" charset="0"/>
                <a:ea typeface="宋体" panose="02010600030101010101" pitchFamily="2" charset="-122"/>
              </a:rPr>
              <a:t>/</a:t>
            </a:r>
            <a:r>
              <a:rPr lang="zh-CN" altLang="en-US" sz="2800" dirty="0">
                <a:solidFill>
                  <a:srgbClr val="002060"/>
                </a:solidFill>
                <a:latin typeface="Arial" panose="020B0604020202020204" pitchFamily="34" charset="0"/>
                <a:ea typeface="宋体" panose="02010600030101010101" pitchFamily="2" charset="-122"/>
              </a:rPr>
              <a:t>人，</a:t>
            </a:r>
            <a:r>
              <a:rPr lang="en-US" altLang="zh-CN" sz="2800" dirty="0">
                <a:solidFill>
                  <a:srgbClr val="002060"/>
                </a:solidFill>
                <a:latin typeface="Arial" panose="020B0604020202020204" pitchFamily="34" charset="0"/>
                <a:ea typeface="宋体" panose="02010600030101010101" pitchFamily="2" charset="-122"/>
              </a:rPr>
              <a:t>36%</a:t>
            </a:r>
            <a:r>
              <a:rPr lang="zh-CN" altLang="en-US" sz="2800" dirty="0">
                <a:solidFill>
                  <a:srgbClr val="002060"/>
                </a:solidFill>
                <a:latin typeface="Arial" panose="020B0604020202020204" pitchFamily="34" charset="0"/>
                <a:ea typeface="宋体" panose="02010600030101010101" pitchFamily="2" charset="-122"/>
              </a:rPr>
              <a:t>的企业平均招聘成本高于</a:t>
            </a:r>
            <a:r>
              <a:rPr lang="en-US" altLang="zh-CN" sz="2800" dirty="0">
                <a:solidFill>
                  <a:srgbClr val="002060"/>
                </a:solidFill>
                <a:latin typeface="Arial" panose="020B0604020202020204" pitchFamily="34" charset="0"/>
                <a:ea typeface="宋体" panose="02010600030101010101" pitchFamily="2" charset="-122"/>
              </a:rPr>
              <a:t>300</a:t>
            </a:r>
            <a:r>
              <a:rPr lang="zh-CN" altLang="en-US" sz="2800" dirty="0">
                <a:solidFill>
                  <a:srgbClr val="002060"/>
                </a:solidFill>
                <a:latin typeface="Arial" panose="020B0604020202020204" pitchFamily="34" charset="0"/>
                <a:ea typeface="宋体" panose="02010600030101010101" pitchFamily="2" charset="-122"/>
              </a:rPr>
              <a:t>元</a:t>
            </a:r>
            <a:r>
              <a:rPr lang="en-US" altLang="zh-CN" sz="2800" dirty="0">
                <a:solidFill>
                  <a:srgbClr val="002060"/>
                </a:solidFill>
                <a:latin typeface="Arial" panose="020B0604020202020204" pitchFamily="34" charset="0"/>
                <a:ea typeface="宋体" panose="02010600030101010101" pitchFamily="2" charset="-122"/>
              </a:rPr>
              <a:t>/</a:t>
            </a:r>
            <a:r>
              <a:rPr lang="zh-CN" altLang="en-US" sz="2800" dirty="0">
                <a:solidFill>
                  <a:srgbClr val="002060"/>
                </a:solidFill>
                <a:latin typeface="Arial" panose="020B0604020202020204" pitchFamily="34" charset="0"/>
                <a:ea typeface="宋体" panose="02010600030101010101" pitchFamily="2" charset="-122"/>
              </a:rPr>
              <a:t>人。</a:t>
            </a:r>
            <a:endParaRPr lang="zh-CN" altLang="en-US" sz="2800" dirty="0">
              <a:solidFill>
                <a:srgbClr val="00206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p:cTn id="7" dur="500" fill="hold"/>
                                        <p:tgtEl>
                                          <p:spTgt spid="3789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789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789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79463"/>
            <a:ext cx="7192963" cy="592137"/>
          </a:xfrm>
          <a:prstGeom prst="rect">
            <a:avLst/>
          </a:prstGeom>
          <a:noFill/>
          <a:ln w="9525">
            <a:noFill/>
          </a:ln>
        </p:spPr>
      </p:pic>
      <p:sp>
        <p:nvSpPr>
          <p:cNvPr id="26626" name="Text Box 2"/>
          <p:cNvSpPr txBox="1"/>
          <p:nvPr/>
        </p:nvSpPr>
        <p:spPr>
          <a:xfrm>
            <a:off x="1620838" y="779463"/>
            <a:ext cx="6840537"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人才问题核心矛盾</a:t>
            </a:r>
            <a:endParaRPr lang="en-US" altLang="zh-CN" sz="2800" b="1" i="1" dirty="0">
              <a:solidFill>
                <a:srgbClr val="99FF33"/>
              </a:solidFill>
              <a:latin typeface="Tahoma" panose="020B0604030504040204" pitchFamily="34" charset="0"/>
              <a:ea typeface="黑体" panose="02010609060101010101" pitchFamily="49" charset="-122"/>
            </a:endParaRPr>
          </a:p>
        </p:txBody>
      </p:sp>
      <p:sp>
        <p:nvSpPr>
          <p:cNvPr id="26627" name="矩形 4"/>
          <p:cNvSpPr/>
          <p:nvPr/>
        </p:nvSpPr>
        <p:spPr>
          <a:xfrm>
            <a:off x="900113" y="1681163"/>
            <a:ext cx="7358062" cy="461962"/>
          </a:xfrm>
          <a:prstGeom prst="rect">
            <a:avLst/>
          </a:prstGeom>
          <a:noFill/>
          <a:ln w="9525">
            <a:noFill/>
          </a:ln>
        </p:spPr>
        <p:txBody>
          <a:bodyPr anchor="t">
            <a:spAutoFit/>
          </a:bodyPr>
          <a:lstStyle/>
          <a:p>
            <a:pPr>
              <a:buClrTx/>
              <a:buFont typeface="Wingdings" panose="05000000000000000000" pitchFamily="2" charset="2"/>
              <a:buNone/>
            </a:pPr>
            <a:r>
              <a:rPr lang="zh-CN" altLang="en-US" b="1" dirty="0">
                <a:solidFill>
                  <a:srgbClr val="C00000"/>
                </a:solidFill>
                <a:latin typeface="Arial" panose="020B0604020202020204" pitchFamily="34" charset="0"/>
                <a:ea typeface="黑体" panose="02010609060101010101" pitchFamily="49" charset="-122"/>
              </a:rPr>
              <a:t>矛盾一：快速的行业发展速度与人才供应不足的矛盾 </a:t>
            </a:r>
            <a:endParaRPr lang="zh-CN" altLang="en-US" b="1" dirty="0">
              <a:solidFill>
                <a:srgbClr val="C00000"/>
              </a:solidFill>
              <a:latin typeface="Arial" panose="020B0604020202020204" pitchFamily="34" charset="0"/>
              <a:ea typeface="黑体" panose="02010609060101010101" pitchFamily="49" charset="-122"/>
            </a:endParaRPr>
          </a:p>
        </p:txBody>
      </p:sp>
      <p:sp>
        <p:nvSpPr>
          <p:cNvPr id="39942" name="矩形 5"/>
          <p:cNvSpPr>
            <a:spLocks noChangeArrowheads="1"/>
          </p:cNvSpPr>
          <p:nvPr/>
        </p:nvSpPr>
        <p:spPr bwMode="auto">
          <a:xfrm>
            <a:off x="757238" y="2819400"/>
            <a:ext cx="7500938" cy="267970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1</a:t>
            </a: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、电商行业每年以</a:t>
            </a:r>
            <a:r>
              <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50%</a:t>
            </a: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以上的增速快步发展，尤其是大量传统企业转型电子商务更是引起人才的争夺； </a:t>
            </a:r>
            <a:endPar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2</a:t>
            </a: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、电商属新型产业，人才存量不足，再加上高校人才培养输出不足； </a:t>
            </a:r>
            <a:endParaRPr kumimoji="1" 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dirty="0">
                <a:ln>
                  <a:noFill/>
                </a:ln>
                <a:solidFill>
                  <a:srgbClr val="002060"/>
                </a:solidFill>
                <a:effectLst/>
                <a:uLnTx/>
                <a:uFillTx/>
                <a:latin typeface="Tahoma" panose="020B0604030504040204" pitchFamily="34" charset="0"/>
                <a:ea typeface="黑体" panose="02010609060101010101" pitchFamily="49" charset="-122"/>
                <a:cs typeface="+mn-cs"/>
              </a:rPr>
              <a:t>此矛盾形成电子商务领域巨大的</a:t>
            </a:r>
            <a:r>
              <a:rPr kumimoji="1" lang="zh-CN" altLang="en-US" sz="2400" b="1" i="0" u="none" strike="noStrike" kern="1200" cap="none" spc="0" normalizeH="0" baseline="0" noProof="0" dirty="0">
                <a:ln>
                  <a:noFill/>
                </a:ln>
                <a:solidFill>
                  <a:srgbClr val="1807EF"/>
                </a:solidFill>
                <a:effectLst>
                  <a:outerShdw blurRad="38100" dist="38100" dir="2700000" algn="tl">
                    <a:srgbClr val="C0C0C0"/>
                  </a:outerShdw>
                </a:effectLst>
                <a:uLnTx/>
                <a:uFillTx/>
                <a:latin typeface="Tahoma" panose="020B0604030504040204" pitchFamily="34" charset="0"/>
                <a:ea typeface="黑体" panose="02010609060101010101" pitchFamily="49" charset="-122"/>
                <a:cs typeface="+mn-cs"/>
              </a:rPr>
              <a:t>人才真空</a:t>
            </a:r>
            <a:r>
              <a:rPr kumimoji="1" lang="zh-CN" altLang="en-US" sz="2400" b="0" i="0" u="none" strike="noStrike" kern="1200" cap="none" spc="0" normalizeH="0" baseline="0" noProof="0" dirty="0">
                <a:ln>
                  <a:noFill/>
                </a:ln>
                <a:solidFill>
                  <a:schemeClr val="bg1"/>
                </a:solidFill>
                <a:effectLst/>
                <a:uLnTx/>
                <a:uFillTx/>
                <a:latin typeface="Tahoma" panose="020B0604030504040204" pitchFamily="34" charset="0"/>
                <a:ea typeface="黑体" panose="02010609060101010101" pitchFamily="49" charset="-122"/>
                <a:cs typeface="+mn-cs"/>
              </a:rPr>
              <a:t>。 </a:t>
            </a:r>
            <a:endParaRPr kumimoji="1" lang="zh-CN" altLang="en-US" sz="2400" b="0" i="0" u="none" strike="noStrike" kern="1200" cap="none" spc="0" normalizeH="0" baseline="0" noProof="0" dirty="0">
              <a:ln>
                <a:noFill/>
              </a:ln>
              <a:solidFill>
                <a:schemeClr val="bg1"/>
              </a:solidFill>
              <a:effectLst/>
              <a:uLnTx/>
              <a:uFillTx/>
              <a:latin typeface="Tahoma" panose="020B0604030504040204" pitchFamily="34" charset="0"/>
              <a:ea typeface="黑体" panose="02010609060101010101" pitchFamily="49" charset="-122"/>
              <a:cs typeface="+mn-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42950"/>
            <a:ext cx="7192963" cy="590550"/>
          </a:xfrm>
          <a:prstGeom prst="rect">
            <a:avLst/>
          </a:prstGeom>
          <a:noFill/>
          <a:ln w="9525">
            <a:noFill/>
          </a:ln>
        </p:spPr>
      </p:pic>
      <p:sp>
        <p:nvSpPr>
          <p:cNvPr id="28674" name="Text Box 2"/>
          <p:cNvSpPr txBox="1"/>
          <p:nvPr/>
        </p:nvSpPr>
        <p:spPr>
          <a:xfrm>
            <a:off x="1619250" y="742950"/>
            <a:ext cx="6840538" cy="517525"/>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人才问题核心矛盾</a:t>
            </a:r>
            <a:endParaRPr lang="en-US" altLang="zh-CN" sz="2800" b="1" i="1" dirty="0">
              <a:solidFill>
                <a:srgbClr val="99FF33"/>
              </a:solidFill>
              <a:latin typeface="Tahoma" panose="020B0604030504040204" pitchFamily="34" charset="0"/>
              <a:ea typeface="黑体" panose="02010609060101010101" pitchFamily="49" charset="-122"/>
            </a:endParaRPr>
          </a:p>
        </p:txBody>
      </p:sp>
      <p:sp>
        <p:nvSpPr>
          <p:cNvPr id="28675" name="Rectangle 12"/>
          <p:cNvSpPr/>
          <p:nvPr/>
        </p:nvSpPr>
        <p:spPr>
          <a:xfrm>
            <a:off x="898525" y="777875"/>
            <a:ext cx="720725" cy="579438"/>
          </a:xfrm>
          <a:prstGeom prst="rect">
            <a:avLst/>
          </a:prstGeom>
          <a:noFill/>
          <a:ln w="9525">
            <a:noFill/>
          </a:ln>
        </p:spPr>
        <p:txBody>
          <a:bodyPr anchor="t">
            <a:spAutoFit/>
          </a:bodyPr>
          <a:lstStyle/>
          <a:p>
            <a:pPr>
              <a:buClrTx/>
              <a:buFont typeface="Wingdings" panose="05000000000000000000" pitchFamily="2" charset="2"/>
              <a:buNone/>
            </a:pPr>
            <a:r>
              <a:rPr lang="en-US" altLang="zh-CN" sz="3200" i="1" dirty="0">
                <a:solidFill>
                  <a:schemeClr val="bg1"/>
                </a:solidFill>
                <a:latin typeface="Arial Black" panose="020B0A04020102020204" pitchFamily="34" charset="0"/>
                <a:ea typeface="黑体" panose="02010609060101010101" pitchFamily="49" charset="-122"/>
              </a:rPr>
              <a:t>5</a:t>
            </a:r>
            <a:endParaRPr lang="en-US" altLang="zh-CN" sz="3200" i="1" dirty="0">
              <a:solidFill>
                <a:schemeClr val="bg1"/>
              </a:solidFill>
              <a:latin typeface="Arial Black" panose="020B0A04020102020204" pitchFamily="34" charset="0"/>
              <a:ea typeface="黑体" panose="02010609060101010101" pitchFamily="49" charset="-122"/>
            </a:endParaRPr>
          </a:p>
        </p:txBody>
      </p:sp>
      <p:sp>
        <p:nvSpPr>
          <p:cNvPr id="28676" name="矩形 4"/>
          <p:cNvSpPr/>
          <p:nvPr/>
        </p:nvSpPr>
        <p:spPr>
          <a:xfrm>
            <a:off x="428625" y="1357313"/>
            <a:ext cx="8715375" cy="461962"/>
          </a:xfrm>
          <a:prstGeom prst="rect">
            <a:avLst/>
          </a:prstGeom>
          <a:noFill/>
          <a:ln w="9525">
            <a:noFill/>
          </a:ln>
        </p:spPr>
        <p:txBody>
          <a:bodyPr anchor="t">
            <a:spAutoFit/>
          </a:bodyPr>
          <a:lstStyle/>
          <a:p>
            <a:pPr>
              <a:buClrTx/>
              <a:buFont typeface="Wingdings" panose="05000000000000000000" pitchFamily="2" charset="2"/>
              <a:buNone/>
            </a:pPr>
            <a:r>
              <a:rPr lang="zh-CN" altLang="en-US" b="1" dirty="0">
                <a:solidFill>
                  <a:srgbClr val="C00000"/>
                </a:solidFill>
                <a:latin typeface="Arial" panose="020B0604020202020204" pitchFamily="34" charset="0"/>
                <a:ea typeface="黑体" panose="02010609060101010101" pitchFamily="49" charset="-122"/>
              </a:rPr>
              <a:t>矛盾二：电商行业快速更新的知识结构与传统教育模式的矛盾 </a:t>
            </a:r>
            <a:endParaRPr lang="zh-CN" altLang="en-US" b="1" dirty="0">
              <a:solidFill>
                <a:srgbClr val="C00000"/>
              </a:solidFill>
              <a:latin typeface="Arial" panose="020B0604020202020204" pitchFamily="34" charset="0"/>
              <a:ea typeface="黑体" panose="02010609060101010101" pitchFamily="49" charset="-122"/>
            </a:endParaRPr>
          </a:p>
        </p:txBody>
      </p:sp>
      <p:sp>
        <p:nvSpPr>
          <p:cNvPr id="28677" name="矩形 5"/>
          <p:cNvSpPr/>
          <p:nvPr/>
        </p:nvSpPr>
        <p:spPr>
          <a:xfrm>
            <a:off x="500063" y="2071688"/>
            <a:ext cx="8215312" cy="1570037"/>
          </a:xfrm>
          <a:prstGeom prst="rect">
            <a:avLst/>
          </a:prstGeom>
          <a:noFill/>
          <a:ln w="9525">
            <a:noFill/>
          </a:ln>
        </p:spPr>
        <p:txBody>
          <a:bodyPr anchor="t">
            <a:spAutoFit/>
          </a:bodyPr>
          <a:lstStyle/>
          <a:p>
            <a:pPr>
              <a:buClrTx/>
              <a:buFont typeface="Wingdings" panose="05000000000000000000" pitchFamily="2" charset="2"/>
              <a:buNone/>
            </a:pPr>
            <a:r>
              <a:rPr lang="en-US" altLang="zh-CN" dirty="0">
                <a:solidFill>
                  <a:srgbClr val="002060"/>
                </a:solidFill>
                <a:latin typeface="Arial" panose="020B0604020202020204" pitchFamily="34" charset="0"/>
                <a:ea typeface="黑体" panose="02010609060101010101" pitchFamily="49" charset="-122"/>
              </a:rPr>
              <a:t>1</a:t>
            </a:r>
            <a:r>
              <a:rPr lang="zh-CN" altLang="en-US" dirty="0">
                <a:solidFill>
                  <a:srgbClr val="002060"/>
                </a:solidFill>
                <a:latin typeface="Arial" panose="020B0604020202020204" pitchFamily="34" charset="0"/>
                <a:ea typeface="黑体" panose="02010609060101010101" pitchFamily="49" charset="-122"/>
              </a:rPr>
              <a:t>、电商的知识结构中，理论体系尚未形成，现存知识技能全部来自实践的总结，并在实践中不断更新。电商新技术、新模式不断涌现，例如团购模式的发展、社会化电商、移动电商的尝试。 </a:t>
            </a:r>
            <a:endParaRPr lang="zh-CN" altLang="en-US" dirty="0">
              <a:solidFill>
                <a:srgbClr val="002060"/>
              </a:solidFill>
              <a:latin typeface="Arial" panose="020B0604020202020204" pitchFamily="34" charset="0"/>
              <a:ea typeface="黑体" panose="02010609060101010101" pitchFamily="49" charset="-122"/>
            </a:endParaRPr>
          </a:p>
        </p:txBody>
      </p:sp>
      <p:sp>
        <p:nvSpPr>
          <p:cNvPr id="28678" name="矩形 6"/>
          <p:cNvSpPr/>
          <p:nvPr/>
        </p:nvSpPr>
        <p:spPr>
          <a:xfrm>
            <a:off x="571500" y="3786188"/>
            <a:ext cx="8215313" cy="2308225"/>
          </a:xfrm>
          <a:prstGeom prst="rect">
            <a:avLst/>
          </a:prstGeom>
          <a:noFill/>
          <a:ln w="9525">
            <a:noFill/>
          </a:ln>
        </p:spPr>
        <p:txBody>
          <a:bodyPr anchor="t">
            <a:spAutoFit/>
          </a:bodyPr>
          <a:lstStyle/>
          <a:p>
            <a:pPr>
              <a:buClrTx/>
              <a:buFont typeface="Wingdings" panose="05000000000000000000" pitchFamily="2" charset="2"/>
              <a:buNone/>
            </a:pPr>
            <a:r>
              <a:rPr lang="en-US" altLang="zh-CN" dirty="0">
                <a:solidFill>
                  <a:srgbClr val="FF0000"/>
                </a:solidFill>
                <a:latin typeface="Arial" panose="020B0604020202020204" pitchFamily="34" charset="0"/>
                <a:ea typeface="黑体" panose="02010609060101010101" pitchFamily="49" charset="-122"/>
              </a:rPr>
              <a:t>2</a:t>
            </a:r>
            <a:r>
              <a:rPr lang="zh-CN" altLang="en-US" dirty="0">
                <a:solidFill>
                  <a:srgbClr val="FF0000"/>
                </a:solidFill>
                <a:latin typeface="Arial" panose="020B0604020202020204" pitchFamily="34" charset="0"/>
                <a:ea typeface="黑体" panose="02010609060101010101" pitchFamily="49" charset="-122"/>
              </a:rPr>
              <a:t>、传统的教育培训模式在电商人才培养中碰到很大问题，一是没有完善的理论体系可以教授，二很教授贴近实践知识结构的师资匮乏。 </a:t>
            </a:r>
            <a:endParaRPr lang="zh-CN" altLang="en-US" dirty="0">
              <a:solidFill>
                <a:srgbClr val="FF0000"/>
              </a:solidFill>
              <a:latin typeface="Arial" panose="020B0604020202020204" pitchFamily="34" charset="0"/>
              <a:ea typeface="黑体" panose="02010609060101010101" pitchFamily="49" charset="-122"/>
            </a:endParaRPr>
          </a:p>
          <a:p>
            <a:pPr>
              <a:buClrTx/>
              <a:buFont typeface="Wingdings" panose="05000000000000000000" pitchFamily="2" charset="2"/>
              <a:buNone/>
            </a:pPr>
            <a:endParaRPr lang="zh-CN" altLang="en-US" dirty="0">
              <a:solidFill>
                <a:schemeClr val="accent1"/>
              </a:solidFill>
              <a:latin typeface="Arial" panose="020B0604020202020204" pitchFamily="34" charset="0"/>
              <a:ea typeface="黑体" panose="02010609060101010101" pitchFamily="49" charset="-122"/>
            </a:endParaRPr>
          </a:p>
          <a:p>
            <a:pPr>
              <a:buClrTx/>
              <a:buFont typeface="Wingdings" panose="05000000000000000000" pitchFamily="2" charset="2"/>
              <a:buNone/>
            </a:pPr>
            <a:r>
              <a:rPr lang="zh-CN" altLang="en-US" dirty="0">
                <a:solidFill>
                  <a:srgbClr val="1807EF"/>
                </a:solidFill>
                <a:latin typeface="Arial" panose="020B0604020202020204" pitchFamily="34" charset="0"/>
                <a:ea typeface="黑体" panose="02010609060101010101" pitchFamily="49" charset="-122"/>
              </a:rPr>
              <a:t>导致传统教育体制教授的电商知识，与企业实践和需求脱节严重。</a:t>
            </a:r>
            <a:endParaRPr lang="zh-CN" altLang="en-US"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1" descr="TIAO"/>
          <p:cNvPicPr>
            <a:picLocks noChangeAspect="1"/>
          </p:cNvPicPr>
          <p:nvPr/>
        </p:nvPicPr>
        <p:blipFill>
          <a:blip r:embed="rId1">
            <a:clrChange>
              <a:clrFrom>
                <a:srgbClr val="FDFDFD"/>
              </a:clrFrom>
              <a:clrTo>
                <a:srgbClr val="FDFDFD">
                  <a:alpha val="0"/>
                </a:srgbClr>
              </a:clrTo>
            </a:clrChange>
          </a:blip>
          <a:stretch>
            <a:fillRect/>
          </a:stretch>
        </p:blipFill>
        <p:spPr>
          <a:xfrm>
            <a:off x="619125" y="760413"/>
            <a:ext cx="7192963" cy="592137"/>
          </a:xfrm>
          <a:prstGeom prst="rect">
            <a:avLst/>
          </a:prstGeom>
          <a:noFill/>
          <a:ln w="9525">
            <a:noFill/>
          </a:ln>
        </p:spPr>
      </p:pic>
      <p:sp>
        <p:nvSpPr>
          <p:cNvPr id="30722" name="Text Box 2"/>
          <p:cNvSpPr txBox="1"/>
          <p:nvPr/>
        </p:nvSpPr>
        <p:spPr>
          <a:xfrm>
            <a:off x="1619250" y="735013"/>
            <a:ext cx="6840538"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中国电子商务的</a:t>
            </a:r>
            <a:r>
              <a:rPr lang="zh-CN" altLang="en-US" sz="2800" b="1" i="1" dirty="0">
                <a:solidFill>
                  <a:srgbClr val="99FF33"/>
                </a:solidFill>
                <a:latin typeface="Tahoma" panose="020B0604030504040204" pitchFamily="34" charset="0"/>
                <a:ea typeface="黑体" panose="02010609060101010101" pitchFamily="49" charset="-122"/>
              </a:rPr>
              <a:t>人才问题核心矛盾</a:t>
            </a:r>
            <a:endParaRPr lang="en-US" altLang="zh-CN" sz="2800" b="1" i="1" dirty="0">
              <a:solidFill>
                <a:srgbClr val="99FF33"/>
              </a:solidFill>
              <a:latin typeface="Tahoma" panose="020B0604030504040204" pitchFamily="34" charset="0"/>
              <a:ea typeface="黑体" panose="02010609060101010101" pitchFamily="49" charset="-122"/>
            </a:endParaRPr>
          </a:p>
        </p:txBody>
      </p:sp>
      <p:pic>
        <p:nvPicPr>
          <p:cNvPr id="30723" name="Picture 2"/>
          <p:cNvPicPr>
            <a:picLocks noChangeAspect="1"/>
          </p:cNvPicPr>
          <p:nvPr/>
        </p:nvPicPr>
        <p:blipFill>
          <a:blip r:embed="rId2"/>
          <a:stretch>
            <a:fillRect/>
          </a:stretch>
        </p:blipFill>
        <p:spPr>
          <a:xfrm>
            <a:off x="304800" y="1600200"/>
            <a:ext cx="8335963" cy="4929188"/>
          </a:xfrm>
          <a:prstGeom prst="rect">
            <a:avLst/>
          </a:prstGeom>
          <a:noFill/>
          <a:ln w="9525">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4" descr="sc2"/>
          <p:cNvPicPr>
            <a:picLocks noChangeAspect="1"/>
          </p:cNvPicPr>
          <p:nvPr/>
        </p:nvPicPr>
        <p:blipFill>
          <a:blip r:embed="rId1"/>
          <a:stretch>
            <a:fillRect/>
          </a:stretch>
        </p:blipFill>
        <p:spPr>
          <a:xfrm>
            <a:off x="0" y="0"/>
            <a:ext cx="9144000" cy="4076700"/>
          </a:xfrm>
          <a:prstGeom prst="rect">
            <a:avLst/>
          </a:prstGeom>
          <a:noFill/>
          <a:ln w="9525">
            <a:noFill/>
          </a:ln>
        </p:spPr>
      </p:pic>
      <p:sp>
        <p:nvSpPr>
          <p:cNvPr id="32770" name="Rectangle 2"/>
          <p:cNvSpPr>
            <a:spLocks noGrp="1"/>
          </p:cNvSpPr>
          <p:nvPr>
            <p:ph type="title"/>
          </p:nvPr>
        </p:nvSpPr>
        <p:spPr>
          <a:xfrm>
            <a:off x="468313" y="2636838"/>
            <a:ext cx="6954837" cy="922337"/>
          </a:xfrm>
          <a:ln>
            <a:solidFill>
              <a:srgbClr val="FF0000"/>
            </a:solidFill>
            <a:miter/>
          </a:ln>
        </p:spPr>
        <p:txBody>
          <a:bodyPr wrap="square" lIns="91440" tIns="45720" rIns="91440" bIns="45720" anchor="b"/>
          <a:lstStyle/>
          <a:p>
            <a:pPr eaLnBrk="1" hangingPunct="1"/>
            <a:r>
              <a:rPr lang="en-US" altLang="zh-CN" dirty="0">
                <a:solidFill>
                  <a:schemeClr val="tx1"/>
                </a:solidFill>
                <a:latin typeface="Times New Roman" panose="02020603050405020304" pitchFamily="18" charset="0"/>
                <a:ea typeface="黑体" panose="02010609060101010101" pitchFamily="49" charset="-122"/>
              </a:rPr>
              <a:t>“</a:t>
            </a:r>
            <a:r>
              <a:rPr lang="zh-CN" altLang="en-US" dirty="0">
                <a:solidFill>
                  <a:schemeClr val="tx1"/>
                </a:solidFill>
                <a:latin typeface="_x000B__x000C_" charset="0"/>
                <a:ea typeface="黑体" panose="02010609060101010101" pitchFamily="49" charset="-122"/>
              </a:rPr>
              <a:t>毕业了，我能做什么？</a:t>
            </a:r>
            <a:r>
              <a:rPr lang="zh-CN" altLang="en-US" dirty="0">
                <a:solidFill>
                  <a:schemeClr val="tx1"/>
                </a:solidFill>
                <a:latin typeface="Times New Roman" panose="02020603050405020304" pitchFamily="18" charset="0"/>
                <a:ea typeface="黑体" panose="02010609060101010101" pitchFamily="49" charset="-122"/>
              </a:rPr>
              <a:t>”</a:t>
            </a:r>
            <a:endParaRPr lang="zh-CN" altLang="en-US" dirty="0">
              <a:solidFill>
                <a:schemeClr val="tx1"/>
              </a:solidFill>
              <a:latin typeface="_x000B__x000C_" charset="0"/>
              <a:ea typeface="黑体" panose="02010609060101010101" pitchFamily="49" charset="-122"/>
            </a:endParaRPr>
          </a:p>
        </p:txBody>
      </p:sp>
      <p:sp>
        <p:nvSpPr>
          <p:cNvPr id="32771" name="Rectangle 446"/>
          <p:cNvSpPr/>
          <p:nvPr/>
        </p:nvSpPr>
        <p:spPr>
          <a:xfrm>
            <a:off x="1692275" y="3933825"/>
            <a:ext cx="6954838" cy="922338"/>
          </a:xfrm>
          <a:prstGeom prst="rect">
            <a:avLst/>
          </a:prstGeom>
          <a:noFill/>
          <a:ln w="9525" cap="flat" cmpd="sng">
            <a:solidFill>
              <a:schemeClr val="tx2"/>
            </a:solidFill>
            <a:prstDash val="solid"/>
            <a:miter/>
            <a:headEnd type="none" w="med" len="med"/>
            <a:tailEnd type="none" w="med" len="med"/>
          </a:ln>
        </p:spPr>
        <p:txBody>
          <a:bodyPr anchor="b"/>
          <a:lstStyle/>
          <a:p>
            <a:pPr>
              <a:buClrTx/>
              <a:buFont typeface="Wingdings" panose="05000000000000000000" pitchFamily="2" charset="2"/>
              <a:buNone/>
            </a:pPr>
            <a:r>
              <a:rPr lang="en-US" altLang="zh-CN" sz="4400" dirty="0">
                <a:latin typeface="Times New Roman" panose="02020603050405020304" pitchFamily="18" charset="0"/>
                <a:ea typeface="黑体" panose="02010609060101010101" pitchFamily="49" charset="-122"/>
              </a:rPr>
              <a:t>“</a:t>
            </a:r>
            <a:r>
              <a:rPr lang="zh-CN" altLang="en-US" sz="4400" dirty="0">
                <a:latin typeface="_x000B__x000C_" charset="0"/>
                <a:ea typeface="黑体" panose="02010609060101010101" pitchFamily="49" charset="-122"/>
              </a:rPr>
              <a:t>毕业了，我的岗位在哪？</a:t>
            </a:r>
            <a:r>
              <a:rPr lang="zh-CN" altLang="en-US" sz="4400" dirty="0">
                <a:latin typeface="Times New Roman" panose="02020603050405020304" pitchFamily="18" charset="0"/>
                <a:ea typeface="黑体" panose="02010609060101010101" pitchFamily="49" charset="-122"/>
              </a:rPr>
              <a:t>”</a:t>
            </a:r>
            <a:endParaRPr lang="zh-CN" altLang="en-US" sz="4400" dirty="0">
              <a:latin typeface="_x000B__x000C_" charset="0"/>
              <a:ea typeface="黑体" panose="02010609060101010101" pitchFamily="49" charset="-122"/>
            </a:endParaRPr>
          </a:p>
        </p:txBody>
      </p:sp>
      <p:sp>
        <p:nvSpPr>
          <p:cNvPr id="32772" name="Text Box 447"/>
          <p:cNvSpPr txBox="1"/>
          <p:nvPr/>
        </p:nvSpPr>
        <p:spPr>
          <a:xfrm>
            <a:off x="6588125" y="476250"/>
            <a:ext cx="1008063" cy="396875"/>
          </a:xfrm>
          <a:prstGeom prst="rect">
            <a:avLst/>
          </a:prstGeom>
          <a:noFill/>
          <a:ln w="9525">
            <a:noFill/>
          </a:ln>
        </p:spPr>
        <p:txBody>
          <a:bodyPr anchor="t">
            <a:spAutoFit/>
          </a:bodyPr>
          <a:lstStyle/>
          <a:p>
            <a:pPr algn="ctr">
              <a:spcBef>
                <a:spcPct val="50000"/>
              </a:spcBef>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毕 业</a:t>
            </a:r>
            <a:endParaRPr lang="zh-CN" altLang="en-US" sz="2000" b="1" dirty="0">
              <a:latin typeface="Tahoma" panose="020B060403050404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4" descr="sc11"/>
          <p:cNvPicPr>
            <a:picLocks noChangeAspect="1"/>
          </p:cNvPicPr>
          <p:nvPr/>
        </p:nvPicPr>
        <p:blipFill>
          <a:blip r:embed="rId1"/>
          <a:stretch>
            <a:fillRect/>
          </a:stretch>
        </p:blipFill>
        <p:spPr>
          <a:xfrm>
            <a:off x="0" y="0"/>
            <a:ext cx="9048750" cy="2000250"/>
          </a:xfrm>
          <a:prstGeom prst="rect">
            <a:avLst/>
          </a:prstGeom>
          <a:noFill/>
          <a:ln w="9525">
            <a:noFill/>
          </a:ln>
        </p:spPr>
      </p:pic>
      <p:sp>
        <p:nvSpPr>
          <p:cNvPr id="33794" name="Rectangle 2"/>
          <p:cNvSpPr>
            <a:spLocks noGrp="1"/>
          </p:cNvSpPr>
          <p:nvPr>
            <p:ph type="title"/>
          </p:nvPr>
        </p:nvSpPr>
        <p:spPr>
          <a:xfrm>
            <a:off x="6011863" y="692150"/>
            <a:ext cx="2016125" cy="649288"/>
          </a:xfrm>
        </p:spPr>
        <p:txBody>
          <a:bodyPr wrap="square" lIns="91440" tIns="45720" rIns="91440" bIns="45720" anchor="b"/>
          <a:lstStyle/>
          <a:p>
            <a:pPr eaLnBrk="1" hangingPunct="1"/>
            <a:r>
              <a:rPr lang="zh-CN" altLang="en-US" sz="5400" dirty="0">
                <a:solidFill>
                  <a:srgbClr val="FF5050"/>
                </a:solidFill>
                <a:ea typeface="黑体" panose="02010609060101010101" pitchFamily="49" charset="-122"/>
              </a:rPr>
              <a:t>岗  位</a:t>
            </a:r>
            <a:endParaRPr lang="zh-CN" altLang="en-US" sz="5400" dirty="0">
              <a:solidFill>
                <a:srgbClr val="FF5050"/>
              </a:solidFill>
              <a:ea typeface="黑体" panose="02010609060101010101" pitchFamily="49" charset="-122"/>
            </a:endParaRPr>
          </a:p>
        </p:txBody>
      </p:sp>
      <p:grpSp>
        <p:nvGrpSpPr>
          <p:cNvPr id="33795" name="Group 6"/>
          <p:cNvGrpSpPr/>
          <p:nvPr/>
        </p:nvGrpSpPr>
        <p:grpSpPr>
          <a:xfrm>
            <a:off x="827088" y="2205038"/>
            <a:ext cx="7991475" cy="4267200"/>
            <a:chOff x="567" y="1114"/>
            <a:chExt cx="5034" cy="2688"/>
          </a:xfrm>
        </p:grpSpPr>
        <p:sp>
          <p:nvSpPr>
            <p:cNvPr id="33796" name="AutoShape 7"/>
            <p:cNvSpPr/>
            <p:nvPr/>
          </p:nvSpPr>
          <p:spPr>
            <a:xfrm>
              <a:off x="567" y="1162"/>
              <a:ext cx="3504" cy="2640"/>
            </a:xfrm>
            <a:prstGeom prst="rightArrow">
              <a:avLst>
                <a:gd name="adj1" fmla="val 79305"/>
                <a:gd name="adj2" fmla="val 32868"/>
              </a:avLst>
            </a:prstGeom>
            <a:gradFill rotWithShape="1">
              <a:gsLst>
                <a:gs pos="0">
                  <a:srgbClr val="FFFFFF"/>
                </a:gs>
                <a:gs pos="100000">
                  <a:srgbClr val="B3AAA5"/>
                </a:gs>
              </a:gsLst>
              <a:lin ang="0" scaled="1"/>
              <a:tileRect/>
            </a:gra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12296" name="AutoShape 8"/>
            <p:cNvSpPr>
              <a:spLocks noChangeArrowheads="1"/>
            </p:cNvSpPr>
            <p:nvPr/>
          </p:nvSpPr>
          <p:spPr bwMode="blackWhite">
            <a:xfrm>
              <a:off x="720" y="1786"/>
              <a:ext cx="2374" cy="561"/>
            </a:xfrm>
            <a:prstGeom prst="roundRect">
              <a:avLst>
                <a:gd name="adj" fmla="val 9106"/>
              </a:avLst>
            </a:prstGeom>
            <a:gradFill rotWithShape="1">
              <a:gsLst>
                <a:gs pos="0">
                  <a:schemeClr val="accent1"/>
                </a:gs>
                <a:gs pos="100000">
                  <a:schemeClr val="accent1">
                    <a:gamma/>
                    <a:shade val="46275"/>
                    <a:invGamma/>
                  </a:schemeClr>
                </a:gs>
              </a:gsLst>
              <a:lin ang="5400000" scaled="1"/>
            </a:gra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营销岗位</a:t>
              </a:r>
              <a:endPar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12297" name="AutoShape 9"/>
            <p:cNvSpPr>
              <a:spLocks noChangeArrowheads="1"/>
            </p:cNvSpPr>
            <p:nvPr/>
          </p:nvSpPr>
          <p:spPr bwMode="blackWhite">
            <a:xfrm>
              <a:off x="720" y="2458"/>
              <a:ext cx="2374" cy="561"/>
            </a:xfrm>
            <a:prstGeom prst="roundRect">
              <a:avLst>
                <a:gd name="adj" fmla="val 9106"/>
              </a:avLst>
            </a:prstGeom>
            <a:gradFill rotWithShape="1">
              <a:gsLst>
                <a:gs pos="0">
                  <a:schemeClr val="folHlink"/>
                </a:gs>
                <a:gs pos="100000">
                  <a:schemeClr val="folHlink">
                    <a:gamma/>
                    <a:shade val="46275"/>
                    <a:invGamma/>
                  </a:schemeClr>
                </a:gs>
              </a:gsLst>
              <a:lin ang="5400000" scaled="1"/>
            </a:gra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技术岗位</a:t>
              </a:r>
              <a:endParaRPr kumimoji="0" lang="zh-CN" altLang="en-US" sz="3200" b="0"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12298" name="AutoShape 10"/>
            <p:cNvSpPr>
              <a:spLocks noChangeArrowheads="1"/>
            </p:cNvSpPr>
            <p:nvPr/>
          </p:nvSpPr>
          <p:spPr bwMode="blackWhite">
            <a:xfrm>
              <a:off x="720" y="3178"/>
              <a:ext cx="2374" cy="561"/>
            </a:xfrm>
            <a:prstGeom prst="roundRect">
              <a:avLst>
                <a:gd name="adj" fmla="val 9106"/>
              </a:avLst>
            </a:prstGeom>
            <a:gradFill rotWithShape="1">
              <a:gsLst>
                <a:gs pos="0">
                  <a:schemeClr val="accent2"/>
                </a:gs>
                <a:gs pos="100000">
                  <a:schemeClr val="accent2">
                    <a:gamma/>
                    <a:shade val="46275"/>
                    <a:invGamma/>
                  </a:schemeClr>
                </a:gs>
              </a:gsLst>
              <a:lin ang="5400000" scaled="1"/>
            </a:gra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管理岗位</a:t>
              </a:r>
              <a:endParaRPr kumimoji="0" lang="zh-CN" altLang="en-US" sz="32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33800" name="AutoShape 11"/>
            <p:cNvSpPr/>
            <p:nvPr/>
          </p:nvSpPr>
          <p:spPr>
            <a:xfrm>
              <a:off x="3969" y="2069"/>
              <a:ext cx="1632" cy="768"/>
            </a:xfrm>
            <a:prstGeom prst="roundRect">
              <a:avLst>
                <a:gd name="adj" fmla="val 9106"/>
              </a:avLst>
            </a:prstGeom>
            <a:solidFill>
              <a:srgbClr val="78CCEE"/>
            </a:solidFill>
            <a:ln w="25400">
              <a:noFill/>
            </a:ln>
          </p:spPr>
          <p:txBody>
            <a:bodyPr anchor="ctr"/>
            <a:lstStyle/>
            <a:p>
              <a:pPr algn="ctr">
                <a:buClrTx/>
                <a:buFont typeface="Wingdings" panose="05000000000000000000" pitchFamily="2" charset="2"/>
                <a:buNone/>
              </a:pPr>
              <a:r>
                <a:rPr lang="zh-CN" altLang="en-US" sz="2800" b="1" dirty="0">
                  <a:latin typeface="Arial" panose="020B0604020202020204" pitchFamily="34" charset="0"/>
                  <a:ea typeface="宋体" panose="02010600030101010101" pitchFamily="2" charset="-122"/>
                </a:rPr>
                <a:t>具有广阔的市场前景</a:t>
              </a:r>
              <a:endParaRPr lang="zh-CN" altLang="en-US" sz="2800" b="1" dirty="0">
                <a:latin typeface="Arial" panose="020B0604020202020204" pitchFamily="34" charset="0"/>
                <a:ea typeface="宋体" panose="02010600030101010101" pitchFamily="2" charset="-122"/>
              </a:endParaRPr>
            </a:p>
          </p:txBody>
        </p:sp>
        <p:sp>
          <p:nvSpPr>
            <p:cNvPr id="33801" name="AutoShape 12"/>
            <p:cNvSpPr/>
            <p:nvPr/>
          </p:nvSpPr>
          <p:spPr>
            <a:xfrm>
              <a:off x="720" y="1114"/>
              <a:ext cx="2374" cy="561"/>
            </a:xfrm>
            <a:prstGeom prst="roundRect">
              <a:avLst>
                <a:gd name="adj" fmla="val 9106"/>
              </a:avLst>
            </a:prstGeom>
            <a:gradFill rotWithShape="1">
              <a:gsLst>
                <a:gs pos="0">
                  <a:srgbClr val="FF9933"/>
                </a:gs>
                <a:gs pos="100000">
                  <a:srgbClr val="764718"/>
                </a:gs>
              </a:gsLst>
              <a:lin ang="5400000" scaled="1"/>
              <a:tileRect/>
            </a:gradFill>
            <a:ln w="25400" cap="flat" cmpd="sng">
              <a:solidFill>
                <a:schemeClr val="tx1"/>
              </a:solidFill>
              <a:prstDash val="solid"/>
              <a:round/>
              <a:headEnd type="none" w="med" len="med"/>
              <a:tailEnd type="none" w="med" len="med"/>
            </a:ln>
          </p:spPr>
          <p:txBody>
            <a:bodyPr wrap="none" anchor="ctr"/>
            <a:lstStyle/>
            <a:p>
              <a:pPr algn="ctr" eaLnBrk="0" hangingPunct="0">
                <a:buClrTx/>
                <a:buFont typeface="Wingdings" panose="05000000000000000000" pitchFamily="2" charset="2"/>
                <a:buNone/>
              </a:pPr>
              <a:r>
                <a:rPr lang="zh-CN" altLang="en-US" sz="3200" b="1" dirty="0">
                  <a:solidFill>
                    <a:schemeClr val="bg1"/>
                  </a:solidFill>
                  <a:latin typeface="Arial" panose="020B0604020202020204" pitchFamily="34" charset="0"/>
                  <a:ea typeface="黑体" panose="02010609060101010101" pitchFamily="49" charset="-122"/>
                </a:rPr>
                <a:t>电子商务岗位</a:t>
              </a:r>
              <a:endParaRPr lang="zh-CN" altLang="en-US" sz="3200" b="1" dirty="0">
                <a:solidFill>
                  <a:schemeClr val="bg1"/>
                </a:solidFill>
                <a:latin typeface="Arial" panose="020B0604020202020204" pitchFamily="34" charset="0"/>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1" name="Picture 9" descr="C:\课件大师素材\课件图片素材\画框造型\FR_033.BMP"/>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146" name="Rectangle 6"/>
          <p:cNvSpPr>
            <a:spLocks noGrp="1"/>
          </p:cNvSpPr>
          <p:nvPr>
            <p:ph idx="1"/>
          </p:nvPr>
        </p:nvSpPr>
        <p:spPr>
          <a:xfrm>
            <a:off x="762000" y="1752600"/>
            <a:ext cx="7162800" cy="3200400"/>
          </a:xfrm>
        </p:spPr>
        <p:txBody>
          <a:bodyPr wrap="square" lIns="91440" tIns="45720" rIns="91440" bIns="45720" anchor="t"/>
          <a:lstStyle/>
          <a:p>
            <a:pPr algn="ctr" eaLnBrk="1" hangingPunct="1">
              <a:buNone/>
            </a:pPr>
            <a:r>
              <a:rPr lang="en-US" altLang="zh-CN" sz="7200" dirty="0">
                <a:solidFill>
                  <a:schemeClr val="folHlink"/>
                </a:solidFill>
                <a:ea typeface="黑体" panose="02010609060101010101" pitchFamily="49" charset="-122"/>
              </a:rPr>
              <a:t>《</a:t>
            </a:r>
            <a:r>
              <a:rPr lang="zh-CN" altLang="en-US" sz="7200" dirty="0">
                <a:solidFill>
                  <a:schemeClr val="folHlink"/>
                </a:solidFill>
                <a:ea typeface="黑体" panose="02010609060101010101" pitchFamily="49" charset="-122"/>
              </a:rPr>
              <a:t>电子商务</a:t>
            </a:r>
            <a:r>
              <a:rPr lang="en-US" altLang="zh-CN" sz="7200" dirty="0">
                <a:solidFill>
                  <a:schemeClr val="folHlink"/>
                </a:solidFill>
                <a:ea typeface="黑体" panose="02010609060101010101" pitchFamily="49" charset="-122"/>
              </a:rPr>
              <a:t>》</a:t>
            </a:r>
            <a:endParaRPr lang="en-US" altLang="zh-CN" sz="7200" dirty="0">
              <a:solidFill>
                <a:schemeClr val="folHlink"/>
              </a:solidFill>
              <a:ea typeface="黑体" panose="02010609060101010101" pitchFamily="49" charset="-122"/>
            </a:endParaRPr>
          </a:p>
          <a:p>
            <a:pPr algn="ctr" eaLnBrk="1" hangingPunct="1">
              <a:buNone/>
            </a:pPr>
            <a:r>
              <a:rPr lang="zh-CN" altLang="en-US" sz="7200" dirty="0">
                <a:solidFill>
                  <a:schemeClr val="folHlink"/>
                </a:solidFill>
                <a:ea typeface="黑体" panose="02010609060101010101" pitchFamily="49" charset="-122"/>
              </a:rPr>
              <a:t>专   业   介  绍</a:t>
            </a:r>
            <a:r>
              <a:rPr lang="zh-CN" altLang="en-US" sz="4000" dirty="0">
                <a:solidFill>
                  <a:schemeClr val="folHlink"/>
                </a:solidFill>
                <a:ea typeface="黑体" panose="02010609060101010101" pitchFamily="49" charset="-122"/>
              </a:rPr>
              <a:t> </a:t>
            </a:r>
            <a:endParaRPr lang="zh-CN" altLang="en-US" sz="4000" dirty="0">
              <a:solidFill>
                <a:schemeClr val="folHlink"/>
              </a:solidFill>
              <a:ea typeface="黑体" panose="02010609060101010101" pitchFamily="49" charset="-122"/>
            </a:endParaRPr>
          </a:p>
        </p:txBody>
      </p:sp>
      <p:pic>
        <p:nvPicPr>
          <p:cNvPr id="6147" name="Picture 7" descr="E:\多媒体课件\广告学\图片4\welcome56.gif"/>
          <p:cNvPicPr>
            <a:picLocks noChangeAspect="1"/>
          </p:cNvPicPr>
          <p:nvPr/>
        </p:nvPicPr>
        <p:blipFill>
          <a:blip r:embed="rId2"/>
          <a:stretch>
            <a:fillRect/>
          </a:stretch>
        </p:blipFill>
        <p:spPr>
          <a:xfrm>
            <a:off x="5029200" y="5292725"/>
            <a:ext cx="4114800" cy="1565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000"/>
                                  </p:stCondLst>
                                  <p:childTnLst>
                                    <p:set>
                                      <p:cBhvr>
                                        <p:cTn id="6" dur="1" fill="hold">
                                          <p:stCondLst>
                                            <p:cond delay="0"/>
                                          </p:stCondLst>
                                        </p:cTn>
                                        <p:tgtEl>
                                          <p:spTgt spid="3081"/>
                                        </p:tgtEl>
                                        <p:attrNameLst>
                                          <p:attrName>style.visibility</p:attrName>
                                        </p:attrNameLst>
                                      </p:cBhvr>
                                      <p:to>
                                        <p:strVal val="visible"/>
                                      </p:to>
                                    </p:set>
                                    <p:anim calcmode="lin" valueType="num">
                                      <p:cBhvr additive="base">
                                        <p:cTn id="7" dur="500"/>
                                        <p:tgtEl>
                                          <p:spTgt spid="3081"/>
                                        </p:tgtEl>
                                        <p:attrNameLst>
                                          <p:attrName>ppt_y</p:attrName>
                                        </p:attrNameLst>
                                      </p:cBhvr>
                                      <p:tavLst>
                                        <p:tav tm="0">
                                          <p:val>
                                            <p:strVal val="#ppt_y+#ppt_h*1.125000"/>
                                          </p:val>
                                        </p:tav>
                                        <p:tav tm="100000">
                                          <p:val>
                                            <p:strVal val="#ppt_y"/>
                                          </p:val>
                                        </p:tav>
                                      </p:tavLst>
                                    </p:anim>
                                    <p:animEffect transition="in" filter="wipe(up)">
                                      <p:cBhvr>
                                        <p:cTn id="8" dur="5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028" descr="sc9"/>
          <p:cNvPicPr>
            <a:picLocks noChangeAspect="1"/>
          </p:cNvPicPr>
          <p:nvPr/>
        </p:nvPicPr>
        <p:blipFill>
          <a:blip r:embed="rId1"/>
          <a:stretch>
            <a:fillRect/>
          </a:stretch>
        </p:blipFill>
        <p:spPr>
          <a:xfrm>
            <a:off x="0" y="0"/>
            <a:ext cx="9144000" cy="1990725"/>
          </a:xfrm>
          <a:prstGeom prst="rect">
            <a:avLst/>
          </a:prstGeom>
          <a:noFill/>
          <a:ln w="9525">
            <a:noFill/>
          </a:ln>
        </p:spPr>
      </p:pic>
      <p:sp>
        <p:nvSpPr>
          <p:cNvPr id="34818" name="Rectangle 1026"/>
          <p:cNvSpPr>
            <a:spLocks noGrp="1"/>
          </p:cNvSpPr>
          <p:nvPr>
            <p:ph type="title"/>
          </p:nvPr>
        </p:nvSpPr>
        <p:spPr>
          <a:xfrm>
            <a:off x="900113" y="2060575"/>
            <a:ext cx="3076575" cy="830263"/>
          </a:xfrm>
        </p:spPr>
        <p:txBody>
          <a:bodyPr wrap="square" lIns="91440" tIns="45720" rIns="91440" bIns="45720" anchor="b"/>
          <a:lstStyle/>
          <a:p>
            <a:pPr eaLnBrk="1" hangingPunct="1"/>
            <a:r>
              <a:rPr lang="zh-CN" altLang="en-US" sz="4800" b="1" dirty="0">
                <a:ea typeface="黑体" panose="02010609060101010101" pitchFamily="49" charset="-122"/>
              </a:rPr>
              <a:t>营销岗位</a:t>
            </a:r>
            <a:endParaRPr lang="zh-CN" altLang="en-US" sz="4800" b="1" dirty="0">
              <a:ea typeface="黑体" panose="02010609060101010101" pitchFamily="49" charset="-122"/>
            </a:endParaRPr>
          </a:p>
        </p:txBody>
      </p:sp>
      <p:sp>
        <p:nvSpPr>
          <p:cNvPr id="34819" name="Rectangle 1027"/>
          <p:cNvSpPr>
            <a:spLocks noGrp="1"/>
          </p:cNvSpPr>
          <p:nvPr>
            <p:ph idx="1"/>
          </p:nvPr>
        </p:nvSpPr>
        <p:spPr>
          <a:xfrm>
            <a:off x="611188" y="3240088"/>
            <a:ext cx="8269287" cy="3068637"/>
          </a:xfrm>
        </p:spPr>
        <p:txBody>
          <a:bodyPr wrap="square" lIns="91440" tIns="45720" rIns="91440" bIns="45720" anchor="t"/>
          <a:lstStyle/>
          <a:p>
            <a:pPr eaLnBrk="1" hangingPunct="1"/>
            <a:r>
              <a:rPr lang="zh-CN" altLang="en-US" b="1" dirty="0">
                <a:solidFill>
                  <a:srgbClr val="000000"/>
                </a:solidFill>
                <a:latin typeface="宋体" panose="02010600030101010101" pitchFamily="2" charset="-122"/>
              </a:rPr>
              <a:t>市场营销相关的岗位如销售、客服、推广、公关、业务等等，与市场营销专业的同学相比，电子商务的学生在计算机应用及网络使用上有先天的优势，不足之处可能是消费心理消费行为及市场运作方面的知识。</a:t>
            </a:r>
            <a:endParaRPr lang="zh-CN" altLang="en-US" b="1" dirty="0"/>
          </a:p>
          <a:p>
            <a:pPr eaLnBrk="1" hangingPunct="1"/>
            <a:endParaRPr lang="en-US" altLang="zh-CN"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5" descr="sc5"/>
          <p:cNvPicPr>
            <a:picLocks noChangeAspect="1"/>
          </p:cNvPicPr>
          <p:nvPr/>
        </p:nvPicPr>
        <p:blipFill>
          <a:blip r:embed="rId1"/>
          <a:stretch>
            <a:fillRect/>
          </a:stretch>
        </p:blipFill>
        <p:spPr>
          <a:xfrm>
            <a:off x="0" y="0"/>
            <a:ext cx="9144000" cy="3019425"/>
          </a:xfrm>
          <a:prstGeom prst="rect">
            <a:avLst/>
          </a:prstGeom>
          <a:noFill/>
          <a:ln w="9525">
            <a:noFill/>
          </a:ln>
        </p:spPr>
      </p:pic>
      <p:sp>
        <p:nvSpPr>
          <p:cNvPr id="35842" name="Rectangle 2"/>
          <p:cNvSpPr>
            <a:spLocks noGrp="1"/>
          </p:cNvSpPr>
          <p:nvPr>
            <p:ph type="title"/>
          </p:nvPr>
        </p:nvSpPr>
        <p:spPr>
          <a:xfrm>
            <a:off x="684213" y="2133600"/>
            <a:ext cx="3421062" cy="838200"/>
          </a:xfrm>
        </p:spPr>
        <p:txBody>
          <a:bodyPr wrap="square" lIns="91440" tIns="45720" rIns="91440" bIns="45720" anchor="b"/>
          <a:lstStyle/>
          <a:p>
            <a:pPr eaLnBrk="1" hangingPunct="1"/>
            <a:r>
              <a:rPr lang="zh-CN" altLang="en-US" sz="4800" b="1" dirty="0">
                <a:ea typeface="黑体" panose="02010609060101010101" pitchFamily="49" charset="-122"/>
              </a:rPr>
              <a:t>技术岗位</a:t>
            </a:r>
            <a:endParaRPr lang="zh-CN" altLang="en-US" sz="4800" b="1" dirty="0">
              <a:ea typeface="黑体" panose="02010609060101010101" pitchFamily="49" charset="-122"/>
            </a:endParaRPr>
          </a:p>
        </p:txBody>
      </p:sp>
      <p:sp>
        <p:nvSpPr>
          <p:cNvPr id="35843" name="Rectangle 4"/>
          <p:cNvSpPr>
            <a:spLocks noGrp="1"/>
          </p:cNvSpPr>
          <p:nvPr>
            <p:ph idx="1"/>
          </p:nvPr>
        </p:nvSpPr>
        <p:spPr>
          <a:xfrm>
            <a:off x="611188" y="3284538"/>
            <a:ext cx="7562850" cy="3236912"/>
          </a:xfrm>
        </p:spPr>
        <p:txBody>
          <a:bodyPr wrap="square" lIns="91440" tIns="45720" rIns="91440" bIns="45720" anchor="t"/>
          <a:lstStyle/>
          <a:p>
            <a:pPr eaLnBrk="1" hangingPunct="1"/>
            <a:r>
              <a:rPr lang="zh-CN" altLang="en-US" b="1" dirty="0">
                <a:solidFill>
                  <a:srgbClr val="1807EF"/>
                </a:solidFill>
                <a:ea typeface="黑体" panose="02010609060101010101" pitchFamily="49" charset="-122"/>
              </a:rPr>
              <a:t>美工人员</a:t>
            </a:r>
            <a:r>
              <a:rPr lang="zh-CN" altLang="en-US" b="1" dirty="0">
                <a:solidFill>
                  <a:srgbClr val="0D0D0D"/>
                </a:solidFill>
                <a:ea typeface="黑体" panose="02010609060101010101" pitchFamily="49" charset="-122"/>
              </a:rPr>
              <a:t>：</a:t>
            </a:r>
            <a:r>
              <a:rPr lang="zh-CN" altLang="en-US" b="1" dirty="0">
                <a:solidFill>
                  <a:srgbClr val="FF0000"/>
                </a:solidFill>
                <a:ea typeface="黑体" panose="02010609060101010101" pitchFamily="49" charset="-122"/>
              </a:rPr>
              <a:t>美工人员成为企业标准配置的人员。要求具备视觉营销的思维，设计能力强，并熟悉网页设计技巧； </a:t>
            </a:r>
            <a:endParaRPr lang="zh-CN" altLang="en-US" b="1" dirty="0">
              <a:solidFill>
                <a:srgbClr val="FF0000"/>
              </a:solidFill>
              <a:ea typeface="黑体" panose="02010609060101010101" pitchFamily="49" charset="-122"/>
            </a:endParaRPr>
          </a:p>
          <a:p>
            <a:pPr eaLnBrk="1" hangingPunct="1">
              <a:buNone/>
            </a:pPr>
            <a:endParaRPr lang="en-US" altLang="zh-CN"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sc3"/>
          <p:cNvPicPr>
            <a:picLocks noChangeAspect="1"/>
          </p:cNvPicPr>
          <p:nvPr/>
        </p:nvPicPr>
        <p:blipFill>
          <a:blip r:embed="rId1"/>
          <a:stretch>
            <a:fillRect/>
          </a:stretch>
        </p:blipFill>
        <p:spPr>
          <a:xfrm>
            <a:off x="0" y="0"/>
            <a:ext cx="9029700" cy="2971800"/>
          </a:xfrm>
          <a:prstGeom prst="rect">
            <a:avLst/>
          </a:prstGeom>
          <a:noFill/>
          <a:ln w="9525">
            <a:noFill/>
          </a:ln>
        </p:spPr>
      </p:pic>
      <p:sp>
        <p:nvSpPr>
          <p:cNvPr id="36866" name="Rectangle 2"/>
          <p:cNvSpPr>
            <a:spLocks noGrp="1"/>
          </p:cNvSpPr>
          <p:nvPr>
            <p:ph type="title"/>
          </p:nvPr>
        </p:nvSpPr>
        <p:spPr>
          <a:xfrm>
            <a:off x="611188" y="1628775"/>
            <a:ext cx="3573462" cy="1143000"/>
          </a:xfrm>
        </p:spPr>
        <p:txBody>
          <a:bodyPr wrap="square" lIns="91440" tIns="45720" rIns="91440" bIns="45720" anchor="b"/>
          <a:lstStyle/>
          <a:p>
            <a:pPr eaLnBrk="1" hangingPunct="1"/>
            <a:r>
              <a:rPr lang="zh-CN" altLang="en-US" sz="4800" b="1" dirty="0">
                <a:ea typeface="黑体" panose="02010609060101010101" pitchFamily="49" charset="-122"/>
              </a:rPr>
              <a:t>管理岗位</a:t>
            </a:r>
            <a:endParaRPr lang="zh-CN" altLang="en-US" sz="4800" b="1" dirty="0">
              <a:ea typeface="黑体" panose="02010609060101010101" pitchFamily="49" charset="-122"/>
            </a:endParaRPr>
          </a:p>
        </p:txBody>
      </p:sp>
      <p:sp>
        <p:nvSpPr>
          <p:cNvPr id="36867" name="Rectangle 3"/>
          <p:cNvSpPr>
            <a:spLocks noGrp="1"/>
          </p:cNvSpPr>
          <p:nvPr>
            <p:ph idx="1"/>
          </p:nvPr>
        </p:nvSpPr>
        <p:spPr>
          <a:xfrm>
            <a:off x="611188" y="3213100"/>
            <a:ext cx="7772400" cy="3352800"/>
          </a:xfrm>
        </p:spPr>
        <p:txBody>
          <a:bodyPr wrap="square" lIns="91440" tIns="45720" rIns="91440" bIns="45720" anchor="t"/>
          <a:lstStyle/>
          <a:p>
            <a:pPr eaLnBrk="1" hangingPunct="1"/>
            <a:r>
              <a:rPr lang="zh-CN" altLang="en-US" b="1" dirty="0">
                <a:solidFill>
                  <a:srgbClr val="000000"/>
                </a:solidFill>
                <a:latin typeface="宋体" panose="02010600030101010101" pitchFamily="2" charset="-122"/>
              </a:rPr>
              <a:t>管理岗位，一般文员、秘书、助理之类的，电子商务学生有足够的竞争力，因其对办公自动化、信息化更容易适应。不足之处是写作能力和协调能力。</a:t>
            </a:r>
            <a:endParaRPr lang="zh-CN" alt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wrap="square" lIns="91440" tIns="45720" rIns="91440" bIns="45720" anchor="b"/>
          <a:lstStyle/>
          <a:p>
            <a:pPr eaLnBrk="1" hangingPunct="1"/>
            <a:r>
              <a:rPr lang="zh-CN" altLang="en-US" dirty="0"/>
              <a:t>运营岗位</a:t>
            </a:r>
            <a:endParaRPr lang="zh-CN" altLang="en-US" dirty="0"/>
          </a:p>
        </p:txBody>
      </p:sp>
      <p:sp>
        <p:nvSpPr>
          <p:cNvPr id="37890" name="内容占位符 2"/>
          <p:cNvSpPr>
            <a:spLocks noGrp="1"/>
          </p:cNvSpPr>
          <p:nvPr>
            <p:ph idx="1"/>
          </p:nvPr>
        </p:nvSpPr>
        <p:spPr/>
        <p:txBody>
          <a:bodyPr wrap="square" lIns="91440" tIns="45720" rIns="91440" bIns="45720" anchor="t"/>
          <a:lstStyle/>
          <a:p>
            <a:pPr eaLnBrk="1" hangingPunct="1"/>
            <a:r>
              <a:rPr lang="zh-CN" altLang="en-US" b="1" dirty="0">
                <a:solidFill>
                  <a:srgbClr val="1807EF"/>
                </a:solidFill>
                <a:ea typeface="黑体" panose="02010609060101010101" pitchFamily="49" charset="-122"/>
              </a:rPr>
              <a:t>策划人员</a:t>
            </a:r>
            <a:r>
              <a:rPr lang="zh-CN" altLang="en-US" b="1" dirty="0">
                <a:solidFill>
                  <a:srgbClr val="FF0000"/>
                </a:solidFill>
                <a:ea typeface="黑体" panose="02010609060101010101" pitchFamily="49" charset="-122"/>
              </a:rPr>
              <a:t>：提升流量转化率是运营人员的核心，促销活动的策划是运营强大的推手； </a:t>
            </a:r>
            <a:endParaRPr lang="zh-CN" altLang="en-US" b="1" dirty="0">
              <a:solidFill>
                <a:srgbClr val="FF0000"/>
              </a:solidFill>
              <a:ea typeface="黑体" panose="02010609060101010101" pitchFamily="49" charset="-122"/>
            </a:endParaRPr>
          </a:p>
          <a:p>
            <a:pPr eaLnBrk="1" hangingPunct="1"/>
            <a:endParaRPr lang="zh-CN" altLang="en-US" b="1" dirty="0">
              <a:solidFill>
                <a:schemeClr val="accent2"/>
              </a:solidFill>
              <a:ea typeface="黑体" panose="02010609060101010101" pitchFamily="49" charset="-122"/>
            </a:endParaRPr>
          </a:p>
          <a:p>
            <a:pPr eaLnBrk="1" hangingPunct="1"/>
            <a:r>
              <a:rPr lang="zh-CN" altLang="en-US" b="1" dirty="0">
                <a:solidFill>
                  <a:srgbClr val="1807EF"/>
                </a:solidFill>
                <a:ea typeface="黑体" panose="02010609060101010101" pitchFamily="49" charset="-122"/>
              </a:rPr>
              <a:t>数据分析</a:t>
            </a:r>
            <a:r>
              <a:rPr lang="zh-CN" altLang="en-US" b="1" dirty="0">
                <a:solidFill>
                  <a:srgbClr val="FF0000"/>
                </a:solidFill>
                <a:ea typeface="黑体" panose="02010609060101010101" pitchFamily="49" charset="-122"/>
              </a:rPr>
              <a:t>：电子商务是数据依赖的，通过数据分析，可以判断网站的健康状况，可以评估运营计划执行的效果，并为企业下一步的行动提供决策依据。 </a:t>
            </a:r>
            <a:endParaRPr lang="zh-CN" altLang="en-US" dirty="0">
              <a:solidFill>
                <a:srgbClr val="FF0000"/>
              </a:solidFill>
              <a:ea typeface="黑体" panose="02010609060101010101" pitchFamily="49" charset="-122"/>
            </a:endParaRPr>
          </a:p>
          <a:p>
            <a:pPr eaLnBrk="1" hangingPunct="1"/>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descr="sc6"/>
          <p:cNvPicPr>
            <a:picLocks noChangeAspect="1"/>
          </p:cNvPicPr>
          <p:nvPr/>
        </p:nvPicPr>
        <p:blipFill>
          <a:blip r:embed="rId1"/>
          <a:stretch>
            <a:fillRect/>
          </a:stretch>
        </p:blipFill>
        <p:spPr>
          <a:xfrm>
            <a:off x="0" y="0"/>
            <a:ext cx="9144000" cy="3019425"/>
          </a:xfrm>
          <a:prstGeom prst="rect">
            <a:avLst/>
          </a:prstGeom>
          <a:noFill/>
          <a:ln w="9525">
            <a:noFill/>
          </a:ln>
        </p:spPr>
      </p:pic>
      <p:sp>
        <p:nvSpPr>
          <p:cNvPr id="38914" name="Rectangle 2"/>
          <p:cNvSpPr>
            <a:spLocks noGrp="1"/>
          </p:cNvSpPr>
          <p:nvPr>
            <p:ph type="title"/>
          </p:nvPr>
        </p:nvSpPr>
        <p:spPr>
          <a:xfrm>
            <a:off x="609600" y="1524000"/>
            <a:ext cx="7793038" cy="1143000"/>
          </a:xfrm>
        </p:spPr>
        <p:txBody>
          <a:bodyPr wrap="square" lIns="91440" tIns="45720" rIns="91440" bIns="45720" anchor="b"/>
          <a:lstStyle/>
          <a:p>
            <a:pPr eaLnBrk="1" hangingPunct="1"/>
            <a:r>
              <a:rPr lang="zh-CN" altLang="en-US" b="1" dirty="0">
                <a:ea typeface="黑体" panose="02010609060101010101" pitchFamily="49" charset="-122"/>
              </a:rPr>
              <a:t>自主创业</a:t>
            </a:r>
            <a:endParaRPr lang="zh-CN" altLang="en-US" b="1" dirty="0">
              <a:ea typeface="黑体" panose="02010609060101010101" pitchFamily="49" charset="-122"/>
            </a:endParaRPr>
          </a:p>
        </p:txBody>
      </p:sp>
      <p:sp>
        <p:nvSpPr>
          <p:cNvPr id="38915" name="Rectangle 3"/>
          <p:cNvSpPr>
            <a:spLocks noGrp="1"/>
          </p:cNvSpPr>
          <p:nvPr>
            <p:ph idx="1"/>
          </p:nvPr>
        </p:nvSpPr>
        <p:spPr>
          <a:xfrm>
            <a:off x="304800" y="3200400"/>
            <a:ext cx="8610600" cy="3048000"/>
          </a:xfrm>
        </p:spPr>
        <p:txBody>
          <a:bodyPr wrap="square" lIns="91440" tIns="45720" rIns="91440" bIns="45720" anchor="t"/>
          <a:lstStyle/>
          <a:p>
            <a:pPr eaLnBrk="1" hangingPunct="1"/>
            <a:r>
              <a:rPr lang="zh-CN" altLang="en-US" b="1" dirty="0">
                <a:solidFill>
                  <a:srgbClr val="000000"/>
                </a:solidFill>
                <a:latin typeface="宋体" panose="02010600030101010101" pitchFamily="2" charset="-122"/>
              </a:rPr>
              <a:t>现在在网上开个商店很容易，只要有东西可卖，就可以一试，而不需像传统那样，非要到工商部门先注册。不用交税、省去房租。做网商真是很容易。</a:t>
            </a:r>
            <a:r>
              <a:rPr lang="zh-CN" altLang="en-US" b="1" dirty="0"/>
              <a:t> </a:t>
            </a:r>
            <a:endParaRPr lang="zh-CN" altLang="en-US" b="1" dirty="0"/>
          </a:p>
          <a:p>
            <a:pPr eaLnBrk="1" hangingPunct="1"/>
            <a:endParaRPr lang="en-US" altLang="zh-CN"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27"/>
          <p:cNvSpPr>
            <a:spLocks noGrp="1" noRot="1" noChangeArrowheads="1"/>
          </p:cNvSpPr>
          <p:nvPr>
            <p:ph idx="1"/>
          </p:nvPr>
        </p:nvSpPr>
        <p:spPr>
          <a:xfrm>
            <a:off x="539750" y="1844675"/>
            <a:ext cx="7777163" cy="4194175"/>
          </a:xfrm>
        </p:spPr>
        <p:txBody>
          <a:bodyPr vert="horz" wrap="square" lIns="91440" tIns="45720" rIns="91440" bIns="45720" numCol="1" anchor="t" anchorCtr="0" compatLnSpc="1"/>
          <a:lstStyle/>
          <a:p>
            <a:pPr algn="just" eaLnBrk="1" hangingPunct="1">
              <a:buNone/>
            </a:pPr>
            <a:r>
              <a:rPr lang="en-US" altLang="zh-CN"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a:t>
            </a:r>
            <a:r>
              <a:rPr lang="zh-CN" altLang="en-US"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a:t>
            </a:r>
            <a:r>
              <a:rPr lang="en-US" altLang="zh-CN" sz="2800" dirty="0">
                <a:solidFill>
                  <a:srgbClr val="FF0000"/>
                </a:solidFill>
                <a:latin typeface="宋体" panose="02010600030101010101" pitchFamily="2" charset="-122"/>
                <a:cs typeface="Times New Roman" panose="02020603050405020304" pitchFamily="18" charset="0"/>
              </a:rPr>
              <a:t>1</a:t>
            </a:r>
            <a:r>
              <a:rPr lang="zh-CN" altLang="en-US" sz="2800" dirty="0">
                <a:solidFill>
                  <a:srgbClr val="FF0000"/>
                </a:solidFill>
                <a:latin typeface="宋体" panose="02010600030101010101" pitchFamily="2" charset="-122"/>
                <a:cs typeface="Times New Roman" panose="02020603050405020304" pitchFamily="18" charset="0"/>
              </a:rPr>
              <a:t>）</a:t>
            </a:r>
            <a:r>
              <a:rPr lang="zh-CN" altLang="en-US" sz="2800" dirty="0">
                <a:solidFill>
                  <a:srgbClr val="FF0000"/>
                </a:solidFill>
                <a:latin typeface="宋体" panose="02010600030101010101" pitchFamily="2" charset="-122"/>
              </a:rPr>
              <a:t>技术型电子商务人才</a:t>
            </a:r>
            <a:endParaRPr lang="zh-CN" altLang="en-US" sz="2800" dirty="0">
              <a:solidFill>
                <a:srgbClr val="FF0000"/>
              </a:solidFill>
              <a:latin typeface="宋体" panose="02010600030101010101" pitchFamily="2" charset="-122"/>
            </a:endParaRPr>
          </a:p>
          <a:p>
            <a:pPr algn="just" eaLnBrk="1" hangingPunct="1">
              <a:buNone/>
            </a:pPr>
            <a:endParaRPr lang="zh-CN" altLang="en-US" sz="2800" dirty="0">
              <a:solidFill>
                <a:srgbClr val="FF0000"/>
              </a:solidFill>
              <a:latin typeface="Times New Roman" panose="02020603050405020304" pitchFamily="18" charset="0"/>
              <a:cs typeface="Times New Roman" panose="02020603050405020304" pitchFamily="18" charset="0"/>
            </a:endParaRPr>
          </a:p>
          <a:p>
            <a:pPr algn="just" eaLnBrk="1" hangingPunct="1">
              <a:buNone/>
            </a:pPr>
            <a:r>
              <a:rPr lang="zh-CN" altLang="en-US" sz="2800" dirty="0">
                <a:solidFill>
                  <a:srgbClr val="FF0000"/>
                </a:solidFill>
                <a:latin typeface="宋体" panose="02010600030101010101" pitchFamily="2" charset="-122"/>
              </a:rPr>
              <a:t>      </a:t>
            </a:r>
            <a:r>
              <a:rPr lang="zh-CN" altLang="en-US" sz="2600" dirty="0">
                <a:solidFill>
                  <a:srgbClr val="000000"/>
                </a:solidFill>
                <a:latin typeface="宋体" panose="02010600030101010101" pitchFamily="2" charset="-122"/>
              </a:rPr>
              <a:t>培养技术型电子商务人才，其特点是精通电子商务技术，掌握电子商务技术的最新发展，包括网络的组建、在线产品</a:t>
            </a:r>
            <a:r>
              <a:rPr lang="en-US" altLang="zh-CN" sz="2600" dirty="0">
                <a:solidFill>
                  <a:srgbClr val="000000"/>
                </a:solidFill>
                <a:latin typeface="宋体" panose="02010600030101010101" pitchFamily="2" charset="-122"/>
              </a:rPr>
              <a:t>/</a:t>
            </a:r>
            <a:r>
              <a:rPr lang="zh-CN" altLang="en-US" sz="2600" dirty="0">
                <a:solidFill>
                  <a:srgbClr val="000000"/>
                </a:solidFill>
                <a:latin typeface="宋体" panose="02010600030101010101" pitchFamily="2" charset="-122"/>
              </a:rPr>
              <a:t>服务交易、网站</a:t>
            </a:r>
            <a:r>
              <a:rPr lang="en-US" altLang="zh-CN" sz="2600" dirty="0">
                <a:solidFill>
                  <a:srgbClr val="000000"/>
                </a:solidFill>
                <a:latin typeface="宋体" panose="02010600030101010101" pitchFamily="2" charset="-122"/>
              </a:rPr>
              <a:t>/</a:t>
            </a:r>
            <a:r>
              <a:rPr lang="zh-CN" altLang="en-US" sz="2600" dirty="0">
                <a:solidFill>
                  <a:srgbClr val="000000"/>
                </a:solidFill>
                <a:latin typeface="宋体" panose="02010600030101010101" pitchFamily="2" charset="-122"/>
              </a:rPr>
              <a:t>产品推广、网络广告制作、数据库开发、系统设计等技术，能从企业实际需要出发，懂得“如何做”电子商务</a:t>
            </a:r>
            <a:r>
              <a:rPr lang="en-US" altLang="zh-CN" sz="2600" dirty="0">
                <a:solidFill>
                  <a:srgbClr val="000000"/>
                </a:solidFill>
                <a:latin typeface="宋体" panose="02010600030101010101" pitchFamily="2" charset="-122"/>
              </a:rPr>
              <a:t>,</a:t>
            </a:r>
            <a:r>
              <a:rPr lang="zh-CN" altLang="en-US" sz="2600" dirty="0">
                <a:solidFill>
                  <a:srgbClr val="000000"/>
                </a:solidFill>
                <a:latin typeface="宋体" panose="02010600030101010101" pitchFamily="2" charset="-122"/>
              </a:rPr>
              <a:t>从而给企业带来价值增殖。</a:t>
            </a:r>
            <a:endParaRPr lang="zh-CN" altLang="en-US" sz="2600" dirty="0">
              <a:solidFill>
                <a:srgbClr val="000000"/>
              </a:solidFill>
              <a:latin typeface="宋体" panose="02010600030101010101" pitchFamily="2" charset="-122"/>
              <a:cs typeface="Times New Roman" panose="02020603050405020304" pitchFamily="18" charset="0"/>
            </a:endParaRPr>
          </a:p>
          <a:p>
            <a:pPr algn="just" eaLnBrk="1" hangingPunct="1"/>
            <a:endParaRPr lang="en-US" altLang="zh-CN" sz="2600" dirty="0">
              <a:solidFill>
                <a:srgbClr val="000000"/>
              </a:solidFill>
              <a:latin typeface="宋体" panose="02010600030101010101" pitchFamily="2" charset="-122"/>
            </a:endParaRPr>
          </a:p>
        </p:txBody>
      </p:sp>
      <p:sp>
        <p:nvSpPr>
          <p:cNvPr id="40962" name="Oval 1030"/>
          <p:cNvSpPr/>
          <p:nvPr/>
        </p:nvSpPr>
        <p:spPr>
          <a:xfrm>
            <a:off x="5580063" y="1196975"/>
            <a:ext cx="2520950" cy="792163"/>
          </a:xfrm>
          <a:prstGeom prst="ellipse">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0963" name="AutoShape 1031"/>
          <p:cNvSpPr/>
          <p:nvPr/>
        </p:nvSpPr>
        <p:spPr>
          <a:xfrm>
            <a:off x="5364163" y="1557338"/>
            <a:ext cx="1871662" cy="863600"/>
          </a:xfrm>
          <a:prstGeom prst="flowChartTerminator">
            <a:avLst/>
          </a:prstGeom>
          <a:solidFill>
            <a:srgbClr val="C0C0C0"/>
          </a:solidFill>
          <a:ln w="9525">
            <a:noFill/>
          </a:ln>
        </p:spPr>
        <p:txBody>
          <a:bodyPr wrap="none" anchor="ctr"/>
          <a:lstStyle/>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电子商务专</a:t>
            </a:r>
            <a:endParaRPr lang="zh-CN" altLang="en-US" b="1" dirty="0">
              <a:solidFill>
                <a:srgbClr val="000000"/>
              </a:solidFill>
              <a:latin typeface="Tahoma" panose="020B0604030504040204" pitchFamily="34" charset="0"/>
              <a:ea typeface="宋体" panose="02010600030101010101" pitchFamily="2" charset="-122"/>
            </a:endParaRPr>
          </a:p>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业培养目标</a:t>
            </a:r>
            <a:endParaRPr lang="zh-CN" altLang="en-US"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12291">
                                            <p:txEl>
                                              <p:pRg st="0" end="0"/>
                                            </p:txEl>
                                          </p:spTgt>
                                        </p:tgtEl>
                                        <p:attrNameLst>
                                          <p:attrName>style.visibility</p:attrName>
                                        </p:attrNameLst>
                                      </p:cBhvr>
                                      <p:to>
                                        <p:strVal val="visible"/>
                                      </p:to>
                                    </p:set>
                                    <p:animEffect transition="in" filter="fade">
                                      <p:cBhvr>
                                        <p:cTn id="7" dur="500"/>
                                        <p:tgtEl>
                                          <p:spTgt spid="12291">
                                            <p:txEl>
                                              <p:pRg st="0" end="0"/>
                                            </p:txEl>
                                          </p:spTgt>
                                        </p:tgtEl>
                                      </p:cBhvr>
                                    </p:animEffect>
                                    <p:anim calcmode="lin" valueType="num">
                                      <p:cBhvr>
                                        <p:cTn id="8"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291">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2291">
                                            <p:txEl>
                                              <p:pRg st="2" end="2"/>
                                            </p:txEl>
                                          </p:spTgt>
                                        </p:tgtEl>
                                        <p:attrNameLst>
                                          <p:attrName>style.visibility</p:attrName>
                                        </p:attrNameLst>
                                      </p:cBhvr>
                                      <p:to>
                                        <p:strVal val="visible"/>
                                      </p:to>
                                    </p:set>
                                    <p:animEffect transition="in" filter="fade">
                                      <p:cBhvr>
                                        <p:cTn id="14" dur="500"/>
                                        <p:tgtEl>
                                          <p:spTgt spid="12291">
                                            <p:txEl>
                                              <p:pRg st="2" end="2"/>
                                            </p:txEl>
                                          </p:spTgt>
                                        </p:tgtEl>
                                      </p:cBhvr>
                                    </p:animEffect>
                                    <p:anim calcmode="lin" valueType="num">
                                      <p:cBhvr>
                                        <p:cTn id="15"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2291">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idx="1"/>
          </p:nvPr>
        </p:nvSpPr>
        <p:spPr>
          <a:xfrm>
            <a:off x="467544" y="2060848"/>
            <a:ext cx="7870825" cy="4194175"/>
          </a:xfrm>
        </p:spPr>
        <p:txBody>
          <a:bodyPr vert="horz" wrap="square" lIns="91440" tIns="45720" rIns="91440" bIns="45720" numCol="1" anchor="t" anchorCtr="0" compatLnSpc="1"/>
          <a:lstStyle/>
          <a:p>
            <a:pPr algn="just" eaLnBrk="1" hangingPunct="1">
              <a:buNone/>
            </a:pPr>
            <a:r>
              <a:rPr lang="en-US" altLang="zh-CN"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a:t>
            </a:r>
            <a:r>
              <a:rPr lang="zh-CN" altLang="en-US" sz="2800"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a:t>
            </a:r>
            <a:r>
              <a:rPr lang="en-US" altLang="zh-CN" sz="2800" dirty="0">
                <a:solidFill>
                  <a:srgbClr val="FF0000"/>
                </a:solidFill>
                <a:latin typeface="宋体" panose="02010600030101010101" pitchFamily="2" charset="-122"/>
                <a:cs typeface="Times New Roman" panose="02020603050405020304" pitchFamily="18" charset="0"/>
              </a:rPr>
              <a:t>2</a:t>
            </a:r>
            <a:r>
              <a:rPr lang="zh-CN" altLang="en-US" sz="2800" dirty="0">
                <a:solidFill>
                  <a:srgbClr val="FF0000"/>
                </a:solidFill>
                <a:latin typeface="宋体" panose="02010600030101010101" pitchFamily="2" charset="-122"/>
                <a:cs typeface="Times New Roman" panose="02020603050405020304" pitchFamily="18" charset="0"/>
              </a:rPr>
              <a:t>）</a:t>
            </a:r>
            <a:r>
              <a:rPr lang="zh-CN" altLang="en-US" sz="2800" dirty="0">
                <a:solidFill>
                  <a:srgbClr val="FF0000"/>
                </a:solidFill>
                <a:latin typeface="宋体" panose="02010600030101010101" pitchFamily="2" charset="-122"/>
              </a:rPr>
              <a:t>商务型电子商务人才</a:t>
            </a:r>
            <a:endParaRPr lang="zh-CN" altLang="en-US" sz="2800" dirty="0">
              <a:solidFill>
                <a:srgbClr val="FF0000"/>
              </a:solidFill>
              <a:latin typeface="宋体" panose="02010600030101010101" pitchFamily="2" charset="-122"/>
            </a:endParaRPr>
          </a:p>
          <a:p>
            <a:pPr algn="just" eaLnBrk="1" hangingPunct="1">
              <a:buNone/>
            </a:pPr>
            <a:endParaRPr lang="zh-CN" altLang="en-US" sz="2800" dirty="0">
              <a:solidFill>
                <a:srgbClr val="FF0000"/>
              </a:solidFill>
              <a:latin typeface="宋体" panose="02010600030101010101" pitchFamily="2" charset="-122"/>
              <a:cs typeface="Times New Roman" panose="02020603050405020304" pitchFamily="18" charset="0"/>
            </a:endParaRPr>
          </a:p>
          <a:p>
            <a:pPr algn="just" eaLnBrk="1" hangingPunct="1">
              <a:buNone/>
            </a:pPr>
            <a:r>
              <a:rPr lang="zh-CN" altLang="en-US" sz="2800" dirty="0">
                <a:solidFill>
                  <a:srgbClr val="000000"/>
                </a:solidFill>
                <a:latin typeface="宋体" panose="02010600030101010101" pitchFamily="2" charset="-122"/>
              </a:rPr>
              <a:t>      培养商贸型电子商务人才，其特点是精通现代商务活动，充分了解和理解企业商务需求，掌握网络营销的方法和技巧，能进行在线市场调查、分析各类营销信息以及与客户进行交流。懂得电子商务“能做什么”（能给企业带来什么），善于提出满足企业商务需求的电子商务应用模式。</a:t>
            </a:r>
            <a:endParaRPr lang="zh-CN" altLang="en-US" sz="2800" dirty="0">
              <a:solidFill>
                <a:srgbClr val="000000"/>
              </a:solidFill>
              <a:latin typeface="宋体" panose="02010600030101010101" pitchFamily="2" charset="-122"/>
              <a:cs typeface="Times New Roman" panose="02020603050405020304" pitchFamily="18" charset="0"/>
            </a:endParaRPr>
          </a:p>
          <a:p>
            <a:pPr algn="just" eaLnBrk="1" hangingPunct="1">
              <a:buNone/>
            </a:pPr>
            <a:endParaRPr lang="en-US" altLang="zh-CN" sz="2800" dirty="0">
              <a:solidFill>
                <a:srgbClr val="000000"/>
              </a:solidFill>
              <a:latin typeface="宋体" panose="02010600030101010101" pitchFamily="2" charset="-122"/>
            </a:endParaRPr>
          </a:p>
        </p:txBody>
      </p:sp>
      <p:sp>
        <p:nvSpPr>
          <p:cNvPr id="41986" name="AutoShape 1038"/>
          <p:cNvSpPr/>
          <p:nvPr/>
        </p:nvSpPr>
        <p:spPr>
          <a:xfrm>
            <a:off x="5003800" y="1341438"/>
            <a:ext cx="1871663" cy="863600"/>
          </a:xfrm>
          <a:prstGeom prst="flowChartTerminator">
            <a:avLst/>
          </a:prstGeom>
          <a:solidFill>
            <a:srgbClr val="C0C0C0"/>
          </a:solidFill>
          <a:ln w="9525">
            <a:noFill/>
          </a:ln>
        </p:spPr>
        <p:txBody>
          <a:bodyPr wrap="none" anchor="ctr"/>
          <a:lstStyle/>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电子商务专</a:t>
            </a:r>
            <a:endParaRPr lang="zh-CN" altLang="en-US" b="1" dirty="0">
              <a:solidFill>
                <a:srgbClr val="000000"/>
              </a:solidFill>
              <a:latin typeface="Tahoma" panose="020B0604030504040204" pitchFamily="34" charset="0"/>
              <a:ea typeface="宋体" panose="02010600030101010101" pitchFamily="2" charset="-122"/>
            </a:endParaRPr>
          </a:p>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业培养目标</a:t>
            </a:r>
            <a:endParaRPr lang="zh-CN" altLang="en-US"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anim calcmode="lin" valueType="num">
                                      <p:cBhvr>
                                        <p:cTn id="8"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331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3315">
                                            <p:txEl>
                                              <p:pRg st="2" end="2"/>
                                            </p:txEl>
                                          </p:spTgt>
                                        </p:tgtEl>
                                        <p:attrNameLst>
                                          <p:attrName>style.visibility</p:attrName>
                                        </p:attrNameLst>
                                      </p:cBhvr>
                                      <p:to>
                                        <p:strVal val="visible"/>
                                      </p:to>
                                    </p:set>
                                    <p:animEffect transition="in" filter="fade">
                                      <p:cBhvr>
                                        <p:cTn id="14" dur="500"/>
                                        <p:tgtEl>
                                          <p:spTgt spid="13315">
                                            <p:txEl>
                                              <p:pRg st="2" end="2"/>
                                            </p:txEl>
                                          </p:spTgt>
                                        </p:tgtEl>
                                      </p:cBhvr>
                                    </p:animEffect>
                                    <p:anim calcmode="lin" valueType="num">
                                      <p:cBhvr>
                                        <p:cTn id="15"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3315">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Rot="1" noChangeArrowheads="1"/>
          </p:cNvSpPr>
          <p:nvPr>
            <p:ph type="body" sz="half" idx="1"/>
          </p:nvPr>
        </p:nvSpPr>
        <p:spPr>
          <a:xfrm>
            <a:off x="684213" y="2060575"/>
            <a:ext cx="7416800" cy="3540125"/>
          </a:xfrm>
        </p:spPr>
        <p:txBody>
          <a:bodyPr vert="horz" wrap="square" lIns="91440" tIns="45720" rIns="91440" bIns="45720" numCol="1" anchor="t" anchorCtr="0" compatLnSpc="1"/>
          <a:lstStyle/>
          <a:p>
            <a:pPr algn="just" eaLnBrk="1" hangingPunct="1">
              <a:buNone/>
            </a:pPr>
            <a:r>
              <a:rPr lang="en-US" altLang="zh-CN"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  </a:t>
            </a:r>
            <a:r>
              <a:rPr lang="zh-CN" altLang="en-US" dirty="0">
                <a:solidFill>
                  <a:srgbClr val="FF0000"/>
                </a:solidFill>
                <a:effectLst>
                  <a:outerShdw blurRad="38100" dist="38100" dir="2700000">
                    <a:srgbClr val="C0C0C0"/>
                  </a:outerShdw>
                </a:effectLst>
                <a:latin typeface="Times New Roman" panose="02020603050405020304" pitchFamily="18" charset="0"/>
                <a:cs typeface="Times New Roman" panose="02020603050405020304" pitchFamily="18" charset="0"/>
              </a:rPr>
              <a:t>（</a:t>
            </a:r>
            <a:r>
              <a:rPr lang="en-US" altLang="zh-CN" dirty="0">
                <a:solidFill>
                  <a:srgbClr val="FF0000"/>
                </a:solidFill>
                <a:latin typeface="宋体" panose="02010600030101010101" pitchFamily="2" charset="-122"/>
                <a:cs typeface="Times New Roman" panose="02020603050405020304" pitchFamily="18" charset="0"/>
              </a:rPr>
              <a:t>3</a:t>
            </a:r>
            <a:r>
              <a:rPr lang="zh-CN" altLang="en-US" dirty="0">
                <a:solidFill>
                  <a:srgbClr val="FF0000"/>
                </a:solidFill>
                <a:latin typeface="宋体" panose="02010600030101010101" pitchFamily="2" charset="-122"/>
                <a:cs typeface="Times New Roman" panose="02020603050405020304" pitchFamily="18" charset="0"/>
              </a:rPr>
              <a:t>）</a:t>
            </a:r>
            <a:r>
              <a:rPr lang="zh-CN" altLang="en-US" dirty="0">
                <a:solidFill>
                  <a:srgbClr val="FF0000"/>
                </a:solidFill>
                <a:latin typeface="宋体" panose="02010600030101010101" pitchFamily="2" charset="-122"/>
              </a:rPr>
              <a:t>战略型电子商务人才</a:t>
            </a:r>
            <a:endParaRPr lang="zh-CN" altLang="en-US" dirty="0">
              <a:solidFill>
                <a:srgbClr val="FF0000"/>
              </a:solidFill>
              <a:latin typeface="宋体" panose="02010600030101010101" pitchFamily="2" charset="-122"/>
            </a:endParaRPr>
          </a:p>
          <a:p>
            <a:pPr algn="just" eaLnBrk="1" hangingPunct="1">
              <a:buNone/>
            </a:pPr>
            <a:endParaRPr lang="zh-CN" altLang="en-US" dirty="0">
              <a:solidFill>
                <a:srgbClr val="FF0000"/>
              </a:solidFill>
              <a:latin typeface="宋体" panose="02010600030101010101" pitchFamily="2" charset="-122"/>
              <a:cs typeface="Times New Roman" panose="02020603050405020304" pitchFamily="18" charset="0"/>
            </a:endParaRPr>
          </a:p>
          <a:p>
            <a:pPr eaLnBrk="1" hangingPunct="1">
              <a:buNone/>
            </a:pPr>
            <a:r>
              <a:rPr lang="zh-CN" altLang="en-US" dirty="0">
                <a:solidFill>
                  <a:srgbClr val="FF0000"/>
                </a:solidFill>
                <a:latin typeface="宋体" panose="02010600030101010101" pitchFamily="2" charset="-122"/>
              </a:rPr>
              <a:t>      </a:t>
            </a:r>
            <a:r>
              <a:rPr lang="zh-CN" altLang="en-US" dirty="0">
                <a:solidFill>
                  <a:srgbClr val="000000"/>
                </a:solidFill>
                <a:latin typeface="宋体" panose="02010600030101010101" pitchFamily="2" charset="-122"/>
              </a:rPr>
              <a:t>培养高层次电子商务人才，其特点是通晓电子商务全局，具有前瞻性思维，懂得“为什么要做”电子商务，熟知至少一个行业或一种模式的电子商务理论与应用。</a:t>
            </a:r>
            <a:endParaRPr lang="zh-CN" altLang="en-US" dirty="0">
              <a:solidFill>
                <a:srgbClr val="000000"/>
              </a:solidFill>
              <a:latin typeface="宋体" panose="02010600030101010101" pitchFamily="2" charset="-122"/>
            </a:endParaRPr>
          </a:p>
        </p:txBody>
      </p:sp>
      <p:sp>
        <p:nvSpPr>
          <p:cNvPr id="43010" name="AutoShape 3"/>
          <p:cNvSpPr/>
          <p:nvPr/>
        </p:nvSpPr>
        <p:spPr>
          <a:xfrm>
            <a:off x="5304602" y="1196752"/>
            <a:ext cx="1871663" cy="863600"/>
          </a:xfrm>
          <a:prstGeom prst="flowChartTerminator">
            <a:avLst/>
          </a:prstGeom>
          <a:solidFill>
            <a:srgbClr val="C0C0C0"/>
          </a:solidFill>
          <a:ln w="9525">
            <a:noFill/>
          </a:ln>
        </p:spPr>
        <p:txBody>
          <a:bodyPr wrap="none" anchor="ctr"/>
          <a:lstStyle/>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电子商务专</a:t>
            </a:r>
            <a:endParaRPr lang="zh-CN" altLang="en-US" b="1" dirty="0">
              <a:solidFill>
                <a:srgbClr val="000000"/>
              </a:solidFill>
              <a:latin typeface="Tahoma" panose="020B0604030504040204" pitchFamily="34" charset="0"/>
              <a:ea typeface="宋体" panose="02010600030101010101" pitchFamily="2" charset="-122"/>
            </a:endParaRPr>
          </a:p>
          <a:p>
            <a:pPr>
              <a:buClrTx/>
              <a:buFont typeface="Wingdings" panose="05000000000000000000" pitchFamily="2" charset="2"/>
              <a:buNone/>
            </a:pPr>
            <a:r>
              <a:rPr lang="zh-CN" altLang="en-US" b="1" dirty="0">
                <a:solidFill>
                  <a:srgbClr val="000000"/>
                </a:solidFill>
                <a:latin typeface="Tahoma" panose="020B0604030504040204" pitchFamily="34" charset="0"/>
                <a:ea typeface="宋体" panose="02010600030101010101" pitchFamily="2" charset="-122"/>
              </a:rPr>
              <a:t>业培养目标</a:t>
            </a:r>
            <a:endParaRPr lang="zh-CN" altLang="en-US"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anim calcmode="lin" valueType="num">
                                      <p:cBhvr>
                                        <p:cTn id="8"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33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4339">
                                            <p:txEl>
                                              <p:pRg st="2" end="2"/>
                                            </p:txEl>
                                          </p:spTgt>
                                        </p:tgtEl>
                                        <p:attrNameLst>
                                          <p:attrName>style.visibility</p:attrName>
                                        </p:attrNameLst>
                                      </p:cBhvr>
                                      <p:to>
                                        <p:strVal val="visible"/>
                                      </p:to>
                                    </p:set>
                                    <p:animEffect transition="in" filter="fade">
                                      <p:cBhvr>
                                        <p:cTn id="14" dur="500"/>
                                        <p:tgtEl>
                                          <p:spTgt spid="14339">
                                            <p:txEl>
                                              <p:pRg st="2" end="2"/>
                                            </p:txEl>
                                          </p:spTgt>
                                        </p:tgtEl>
                                      </p:cBhvr>
                                    </p:animEffect>
                                    <p:anim calcmode="lin" valueType="num">
                                      <p:cBhvr>
                                        <p:cTn id="15"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14339">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Rot="1"/>
          </p:cNvSpPr>
          <p:nvPr>
            <p:ph type="title"/>
          </p:nvPr>
        </p:nvSpPr>
        <p:spPr>
          <a:xfrm>
            <a:off x="323850" y="765175"/>
            <a:ext cx="8540750" cy="1143000"/>
          </a:xfrm>
        </p:spPr>
        <p:txBody>
          <a:bodyPr wrap="square" lIns="91440" tIns="45720" rIns="91440" bIns="45720" anchor="b"/>
          <a:lstStyle/>
          <a:p>
            <a:pPr eaLnBrk="1" hangingPunct="1"/>
            <a:r>
              <a:rPr lang="zh-CN" altLang="en-US" dirty="0">
                <a:solidFill>
                  <a:srgbClr val="FF0000"/>
                </a:solidFill>
              </a:rPr>
              <a:t>三、要学些什么？</a:t>
            </a:r>
            <a:endParaRPr lang="zh-CN" altLang="en-US" dirty="0">
              <a:solidFill>
                <a:srgbClr val="FF0000"/>
              </a:solidFill>
            </a:endParaRPr>
          </a:p>
        </p:txBody>
      </p:sp>
      <p:sp>
        <p:nvSpPr>
          <p:cNvPr id="1027" name="Rectangle 3"/>
          <p:cNvSpPr>
            <a:spLocks noGrp="1" noRot="1" noChangeArrowheads="1"/>
          </p:cNvSpPr>
          <p:nvPr>
            <p:ph idx="1"/>
          </p:nvPr>
        </p:nvSpPr>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en-US" altLang="zh-CN" sz="32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en-US" sz="3200" b="0" i="0" u="none" strike="noStrike" kern="0" cap="none" spc="0" normalizeH="0" baseline="0" noProof="0" smtClean="0">
                <a:ln>
                  <a:noFill/>
                </a:ln>
                <a:solidFill>
                  <a:srgbClr val="000000"/>
                </a:solidFill>
                <a:effectLst/>
                <a:uLnTx/>
                <a:uFillTx/>
                <a:latin typeface="+mn-lt"/>
                <a:ea typeface="+mn-ea"/>
                <a:cs typeface="+mn-cs"/>
              </a:rPr>
              <a:t>专业能力培养</a:t>
            </a: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a:pPr>
            <a:r>
              <a:rPr kumimoji="1" lang="zh-CN" altLang="en-US" sz="3200" b="0" i="0" u="none" strike="noStrike" kern="0" cap="none" spc="0" normalizeH="0" baseline="0" noProof="0" smtClean="0">
                <a:ln>
                  <a:noFill/>
                </a:ln>
                <a:solidFill>
                  <a:srgbClr val="000000"/>
                </a:solidFill>
                <a:effectLst/>
                <a:uLnTx/>
                <a:uFillTx/>
                <a:latin typeface="+mn-lt"/>
                <a:ea typeface="+mn-ea"/>
                <a:cs typeface="+mn-cs"/>
              </a:rPr>
              <a:t>个性化能力培养</a:t>
            </a:r>
            <a:endParaRPr kumimoji="1" lang="zh-CN" altLang="en-US" sz="3200" b="0" i="0" u="none" strike="noStrike" kern="0" cap="none" spc="0" normalizeH="0" baseline="0" noProof="0" smtClean="0">
              <a:ln>
                <a:noFill/>
              </a:ln>
              <a:solidFill>
                <a:srgbClr val="0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defRPr/>
            </a:pPr>
            <a:endParaRPr kumimoji="1" lang="en-US" altLang="zh-CN" sz="3200" b="0" i="0" u="none" strike="noStrike" kern="0" cap="none" spc="0" normalizeH="0" baseline="0" noProof="0" smtClean="0">
              <a:ln>
                <a:noFill/>
              </a:ln>
              <a:solidFill>
                <a:srgbClr val="000000"/>
              </a:solidFill>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027">
                                            <p:txEl>
                                              <p:pRg st="1" end="1"/>
                                            </p:txEl>
                                          </p:spTgt>
                                        </p:tgtEl>
                                        <p:attrNameLst>
                                          <p:attrName>style.visibility</p:attrName>
                                        </p:attrNameLst>
                                      </p:cBhvr>
                                      <p:to>
                                        <p:strVal val="visible"/>
                                      </p:to>
                                    </p:set>
                                    <p:animEffect transition="in" filter="fade">
                                      <p:cBhvr>
                                        <p:cTn id="14" dur="500"/>
                                        <p:tgtEl>
                                          <p:spTgt spid="1027">
                                            <p:txEl>
                                              <p:pRg st="1" end="1"/>
                                            </p:txEl>
                                          </p:spTgt>
                                        </p:tgtEl>
                                      </p:cBhvr>
                                    </p:animEffect>
                                    <p:anim calcmode="lin" valueType="num">
                                      <p:cBhvr>
                                        <p:cTn id="15" dur="500" fill="hold"/>
                                        <p:tgtEl>
                                          <p:spTgt spid="1027">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1027">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4" presetClass="entr" presetSubtype="0" fill="hold" grpId="0" nodeType="clickEffect">
                                  <p:stCondLst>
                                    <p:cond delay="0"/>
                                  </p:stCondLst>
                                  <p:childTnLst>
                                    <p:set>
                                      <p:cBhvr>
                                        <p:cTn id="20" dur="indefinite" fill="hold">
                                          <p:stCondLst>
                                            <p:cond delay="0"/>
                                          </p:stCondLst>
                                        </p:cTn>
                                        <p:tgtEl>
                                          <p:spTgt spid="1027">
                                            <p:txEl>
                                              <p:pRg st="4" end="4"/>
                                            </p:txEl>
                                          </p:spTgt>
                                        </p:tgtEl>
                                        <p:attrNameLst>
                                          <p:attrName>style.visibility</p:attrName>
                                        </p:attrNameLst>
                                      </p:cBhvr>
                                      <p:to>
                                        <p:strVal val="visible"/>
                                      </p:to>
                                    </p:set>
                                    <p:animEffect transition="in" filter="fade">
                                      <p:cBhvr>
                                        <p:cTn id="21" dur="500"/>
                                        <p:tgtEl>
                                          <p:spTgt spid="1027">
                                            <p:txEl>
                                              <p:pRg st="4" end="4"/>
                                            </p:txEl>
                                          </p:spTgt>
                                        </p:tgtEl>
                                      </p:cBhvr>
                                    </p:animEffect>
                                    <p:anim calcmode="lin" valueType="num">
                                      <p:cBhvr>
                                        <p:cTn id="22" dur="500" fill="hold"/>
                                        <p:tgtEl>
                                          <p:spTgt spid="1027">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1027">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a:xfrm>
            <a:off x="1600200" y="609600"/>
            <a:ext cx="6629400" cy="1143000"/>
          </a:xfrm>
        </p:spPr>
        <p:txBody>
          <a:bodyPr wrap="square" lIns="91440" tIns="45720" rIns="91440" bIns="45720" anchor="b"/>
          <a:lstStyle/>
          <a:p>
            <a:pPr eaLnBrk="1" hangingPunct="1"/>
            <a:r>
              <a:rPr lang="zh-CN" altLang="en-US" sz="5400" b="1" dirty="0"/>
              <a:t>课程设置</a:t>
            </a:r>
            <a:endParaRPr lang="zh-CN" altLang="en-US" sz="5400" b="1" dirty="0"/>
          </a:p>
        </p:txBody>
      </p:sp>
      <p:sp>
        <p:nvSpPr>
          <p:cNvPr id="45058" name="Rectangle 3"/>
          <p:cNvSpPr>
            <a:spLocks noGrp="1"/>
          </p:cNvSpPr>
          <p:nvPr>
            <p:ph idx="1"/>
          </p:nvPr>
        </p:nvSpPr>
        <p:spPr/>
        <p:txBody>
          <a:bodyPr wrap="square" lIns="91440" tIns="45720" rIns="91440" bIns="45720" anchor="t"/>
          <a:lstStyle/>
          <a:p>
            <a:pPr eaLnBrk="1" hangingPunct="1"/>
            <a:r>
              <a:rPr lang="zh-CN" altLang="en-US" sz="4000" b="1" dirty="0">
                <a:latin typeface="黑体" panose="02010609060101010101" pitchFamily="49" charset="-122"/>
              </a:rPr>
              <a:t>基础课</a:t>
            </a:r>
            <a:endParaRPr lang="zh-CN" altLang="en-US" sz="4000" b="1" dirty="0">
              <a:latin typeface="黑体" panose="02010609060101010101" pitchFamily="49" charset="-122"/>
            </a:endParaRPr>
          </a:p>
          <a:p>
            <a:pPr eaLnBrk="1" hangingPunct="1"/>
            <a:r>
              <a:rPr lang="zh-CN" altLang="en-US" sz="4000" b="1" dirty="0">
                <a:latin typeface="黑体" panose="02010609060101010101" pitchFamily="49" charset="-122"/>
              </a:rPr>
              <a:t>专业课</a:t>
            </a:r>
            <a:endParaRPr lang="zh-CN" altLang="en-US" sz="4000" b="1" dirty="0">
              <a:latin typeface="黑体" panose="02010609060101010101" pitchFamily="49" charset="-122"/>
            </a:endParaRPr>
          </a:p>
        </p:txBody>
      </p:sp>
      <p:pic>
        <p:nvPicPr>
          <p:cNvPr id="45059" name="Picture 5" descr="E:\多媒体课件\分销渠道管理\图片\1017972462.gif"/>
          <p:cNvPicPr>
            <a:picLocks noChangeAspect="1"/>
          </p:cNvPicPr>
          <p:nvPr/>
        </p:nvPicPr>
        <p:blipFill>
          <a:blip r:embed="rId1"/>
          <a:stretch>
            <a:fillRect/>
          </a:stretch>
        </p:blipFill>
        <p:spPr>
          <a:xfrm>
            <a:off x="381000" y="4419600"/>
            <a:ext cx="8458200" cy="209550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页脚占位符 4"/>
          <p:cNvSpPr>
            <a:spLocks noGrp="1"/>
          </p:cNvSpPr>
          <p:nvPr>
            <p:ph type="ftr" sz="quarter" idx="11"/>
          </p:nvPr>
        </p:nvSpPr>
        <p:spPr/>
        <p:txBody>
          <a:bodyPr wrap="square" lIns="91440" tIns="45720" rIns="91440" bIns="45720" anchor="b"/>
          <a:lstStyle>
            <a:lvl1pPr marL="0" lvl="0" indent="0" algn="ctr"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stStyle>
          <a:p>
            <a:pPr lvl="0" indent="0">
              <a:buClrTx/>
            </a:pPr>
            <a:fld id="{9A0DB2DC-4C9A-4742-B13C-FB6460FD3503}" type="slidenum">
              <a:rPr lang="en-US" altLang="zh-CN" sz="2000" dirty="0">
                <a:solidFill>
                  <a:srgbClr val="000099"/>
                </a:solidFill>
                <a:latin typeface="Arial Unicode MS" panose="020B0604020202020204" pitchFamily="34" charset="-122"/>
                <a:ea typeface="Arial Unicode MS" panose="020B0604020202020204" pitchFamily="34" charset="-122"/>
              </a:rPr>
            </a:fld>
            <a:endParaRPr lang="en-US" altLang="zh-CN" sz="2000" dirty="0">
              <a:solidFill>
                <a:srgbClr val="000099"/>
              </a:solidFill>
              <a:latin typeface="Arial Unicode MS" panose="020B0604020202020204" pitchFamily="34" charset="-122"/>
              <a:ea typeface="Arial Unicode MS" panose="020B0604020202020204" pitchFamily="34" charset="-122"/>
            </a:endParaRPr>
          </a:p>
        </p:txBody>
      </p:sp>
      <p:sp>
        <p:nvSpPr>
          <p:cNvPr id="7170" name="Rectangle 2"/>
          <p:cNvSpPr>
            <a:spLocks noGrp="1"/>
          </p:cNvSpPr>
          <p:nvPr>
            <p:ph type="title"/>
          </p:nvPr>
        </p:nvSpPr>
        <p:spPr>
          <a:xfrm>
            <a:off x="990600" y="228600"/>
            <a:ext cx="3859213" cy="838200"/>
          </a:xfrm>
        </p:spPr>
        <p:txBody>
          <a:bodyPr wrap="square" lIns="91440" tIns="45720" rIns="91440" bIns="45720" anchor="b"/>
          <a:lstStyle/>
          <a:p>
            <a:pPr eaLnBrk="1" hangingPunct="1"/>
            <a:r>
              <a:rPr lang="zh-CN" altLang="en-US" sz="5400" dirty="0">
                <a:solidFill>
                  <a:srgbClr val="003399"/>
                </a:solidFill>
                <a:latin typeface="Times New Roman" panose="02020603050405020304" pitchFamily="18" charset="0"/>
              </a:rPr>
              <a:t>专业概况</a:t>
            </a:r>
            <a:endParaRPr lang="zh-CN" altLang="en-US" sz="5400" dirty="0">
              <a:solidFill>
                <a:srgbClr val="003399"/>
              </a:solidFill>
              <a:latin typeface="Times New Roman" panose="02020603050405020304" pitchFamily="18" charset="0"/>
            </a:endParaRPr>
          </a:p>
        </p:txBody>
      </p:sp>
      <p:sp>
        <p:nvSpPr>
          <p:cNvPr id="7171" name="Rectangle 3"/>
          <p:cNvSpPr>
            <a:spLocks noGrp="1"/>
          </p:cNvSpPr>
          <p:nvPr>
            <p:ph idx="1"/>
          </p:nvPr>
        </p:nvSpPr>
        <p:spPr>
          <a:xfrm>
            <a:off x="755650" y="1196975"/>
            <a:ext cx="7848600" cy="5334000"/>
          </a:xfrm>
        </p:spPr>
        <p:txBody>
          <a:bodyPr wrap="square" lIns="91440" tIns="45720" rIns="91440" bIns="45720" anchor="t"/>
          <a:lstStyle/>
          <a:p>
            <a:pPr eaLnBrk="1" hangingPunct="1">
              <a:lnSpc>
                <a:spcPct val="110000"/>
              </a:lnSpc>
              <a:spcBef>
                <a:spcPct val="45000"/>
              </a:spcBef>
            </a:pPr>
            <a:r>
              <a:rPr lang="zh-CN" altLang="en-US" sz="2400" dirty="0">
                <a:latin typeface="华文楷体" panose="02010600040101010101" pitchFamily="2" charset="-122"/>
              </a:rPr>
              <a:t>我校电子商务专业是在国内外电子商务空前发展的大背景下、适应广东产业发展对电子商务人才的需求</a:t>
            </a:r>
            <a:r>
              <a:rPr lang="en-US" altLang="zh-CN" sz="2400" dirty="0">
                <a:latin typeface="华文楷体" panose="02010600040101010101" pitchFamily="2" charset="-122"/>
              </a:rPr>
              <a:t>,</a:t>
            </a:r>
            <a:r>
              <a:rPr lang="zh-CN" altLang="en-US" sz="2400" dirty="0">
                <a:latin typeface="华文楷体" panose="02010600040101010101" pitchFamily="2" charset="-122"/>
              </a:rPr>
              <a:t>于</a:t>
            </a:r>
            <a:r>
              <a:rPr lang="en-US" altLang="zh-CN" b="1" dirty="0">
                <a:solidFill>
                  <a:srgbClr val="FF0000"/>
                </a:solidFill>
                <a:latin typeface="华文楷体" panose="02010600040101010101" pitchFamily="2" charset="-122"/>
              </a:rPr>
              <a:t>2005</a:t>
            </a:r>
            <a:r>
              <a:rPr lang="zh-CN" altLang="en-US" b="1" dirty="0">
                <a:solidFill>
                  <a:srgbClr val="FF0000"/>
                </a:solidFill>
                <a:latin typeface="华文楷体" panose="02010600040101010101" pitchFamily="2" charset="-122"/>
              </a:rPr>
              <a:t>年</a:t>
            </a:r>
            <a:r>
              <a:rPr lang="zh-CN" altLang="en-US" sz="2400">
                <a:latin typeface="华文楷体" panose="02010600040101010101" pitchFamily="2" charset="-122"/>
              </a:rPr>
              <a:t>设置</a:t>
            </a:r>
            <a:r>
              <a:rPr lang="zh-CN" altLang="en-US" sz="2400" smtClean="0">
                <a:latin typeface="华文楷体" panose="02010600040101010101" pitchFamily="2" charset="-122"/>
              </a:rPr>
              <a:t>的专业</a:t>
            </a:r>
            <a:r>
              <a:rPr lang="zh-CN" altLang="en-US" sz="2400" dirty="0">
                <a:latin typeface="华文楷体" panose="02010600040101010101" pitchFamily="2" charset="-122"/>
              </a:rPr>
              <a:t>。</a:t>
            </a:r>
            <a:endParaRPr lang="zh-CN" altLang="en-US" sz="2400" dirty="0">
              <a:latin typeface="华文楷体" panose="02010600040101010101" pitchFamily="2" charset="-122"/>
            </a:endParaRPr>
          </a:p>
          <a:p>
            <a:pPr eaLnBrk="1" hangingPunct="1">
              <a:lnSpc>
                <a:spcPct val="110000"/>
              </a:lnSpc>
              <a:spcBef>
                <a:spcPct val="45000"/>
              </a:spcBef>
            </a:pPr>
            <a:r>
              <a:rPr lang="zh-CN" altLang="en-US" sz="2400" smtClean="0">
                <a:latin typeface="华文楷体" panose="02010600040101010101" pitchFamily="2" charset="-122"/>
              </a:rPr>
              <a:t>经过</a:t>
            </a:r>
            <a:r>
              <a:rPr lang="en-US" altLang="zh-CN" sz="2400" smtClean="0">
                <a:latin typeface="华文楷体" panose="02010600040101010101" pitchFamily="2" charset="-122"/>
              </a:rPr>
              <a:t>16</a:t>
            </a:r>
            <a:r>
              <a:rPr lang="zh-CN" altLang="en-US" sz="2400" smtClean="0">
                <a:latin typeface="华文楷体" panose="02010600040101010101" pitchFamily="2" charset="-122"/>
              </a:rPr>
              <a:t>年</a:t>
            </a:r>
            <a:r>
              <a:rPr lang="zh-CN" altLang="en-US" sz="2400" dirty="0">
                <a:latin typeface="华文楷体" panose="02010600040101010101" pitchFamily="2" charset="-122"/>
              </a:rPr>
              <a:t>的探索发展，已经积聚了相当扎实的办学基础和实力，形成了建立在现代信息技术基础上的商务信息服务和管理的专业办学特色。</a:t>
            </a:r>
            <a:endParaRPr lang="zh-CN" altLang="en-US" sz="2400" dirty="0">
              <a:latin typeface="华文楷体" panose="02010600040101010101" pitchFamily="2" charset="-122"/>
            </a:endParaRPr>
          </a:p>
          <a:p>
            <a:pPr eaLnBrk="1" hangingPunct="1">
              <a:lnSpc>
                <a:spcPct val="110000"/>
              </a:lnSpc>
              <a:spcBef>
                <a:spcPct val="45000"/>
              </a:spcBef>
            </a:pPr>
            <a:r>
              <a:rPr lang="zh-CN" altLang="en-US" sz="2400" dirty="0">
                <a:latin typeface="华文楷体" panose="02010600040101010101" pitchFamily="2" charset="-122"/>
              </a:rPr>
              <a:t>电子商务专业</a:t>
            </a:r>
            <a:r>
              <a:rPr lang="zh-CN" altLang="en-US" sz="2400" dirty="0"/>
              <a:t>现有</a:t>
            </a:r>
            <a:r>
              <a:rPr lang="zh-CN" altLang="en-US" sz="2400" smtClean="0"/>
              <a:t>专职教师</a:t>
            </a:r>
            <a:r>
              <a:rPr lang="en-US" altLang="zh-CN" sz="2400" smtClean="0"/>
              <a:t>35</a:t>
            </a:r>
            <a:r>
              <a:rPr lang="zh-CN" altLang="en-US" sz="2400" smtClean="0"/>
              <a:t>人</a:t>
            </a:r>
            <a:r>
              <a:rPr lang="zh-CN" altLang="en-US" sz="2400" dirty="0"/>
              <a:t>，专任教师</a:t>
            </a:r>
            <a:r>
              <a:rPr lang="zh-CN" altLang="en-US" sz="2400" dirty="0" smtClean="0"/>
              <a:t>中博士</a:t>
            </a:r>
            <a:r>
              <a:rPr lang="en-US" altLang="zh-CN" sz="2400" dirty="0"/>
              <a:t>1</a:t>
            </a:r>
            <a:r>
              <a:rPr lang="zh-CN" altLang="en-US" sz="2400" dirty="0"/>
              <a:t>人</a:t>
            </a:r>
            <a:r>
              <a:rPr lang="zh-CN" altLang="en-US" sz="2400"/>
              <a:t>，</a:t>
            </a:r>
            <a:r>
              <a:rPr lang="zh-CN" altLang="en-US" sz="2400" smtClean="0"/>
              <a:t>硕士</a:t>
            </a:r>
            <a:r>
              <a:rPr lang="en-US" altLang="zh-CN" sz="2400" smtClean="0"/>
              <a:t>35</a:t>
            </a:r>
            <a:r>
              <a:rPr lang="zh-CN" altLang="en-US" sz="2400" smtClean="0"/>
              <a:t>人</a:t>
            </a:r>
            <a:r>
              <a:rPr lang="zh-CN" altLang="en-US" sz="2400" dirty="0"/>
              <a:t>，</a:t>
            </a:r>
            <a:r>
              <a:rPr lang="zh-CN" altLang="en-US" sz="2400" dirty="0" smtClean="0"/>
              <a:t>副教授</a:t>
            </a:r>
            <a:r>
              <a:rPr lang="en-US" altLang="zh-CN" sz="2400" dirty="0"/>
              <a:t>7</a:t>
            </a:r>
            <a:r>
              <a:rPr lang="zh-CN" altLang="en-US" sz="2400" dirty="0" smtClean="0"/>
              <a:t>人</a:t>
            </a:r>
            <a:r>
              <a:rPr lang="zh-CN" altLang="en-US" sz="2400" dirty="0"/>
              <a:t>，双师型</a:t>
            </a:r>
            <a:r>
              <a:rPr lang="zh-CN" altLang="en-US" sz="2400" dirty="0" smtClean="0"/>
              <a:t>教师</a:t>
            </a:r>
            <a:r>
              <a:rPr lang="en-US" altLang="zh-CN" sz="2400" dirty="0" smtClean="0"/>
              <a:t>35</a:t>
            </a:r>
            <a:r>
              <a:rPr lang="zh-CN" altLang="en-US" sz="2400" dirty="0" smtClean="0"/>
              <a:t>人</a:t>
            </a:r>
            <a:r>
              <a:rPr lang="zh-CN" altLang="en-US" sz="2400" dirty="0"/>
              <a:t>，建立了多个校内外实习实训基地。聘请了国内知名专家和企业家作为校内客座教授，为提高办学质量提供了保障 </a:t>
            </a:r>
            <a:r>
              <a:rPr lang="zh-CN" altLang="en-US" sz="2400" dirty="0">
                <a:latin typeface="华文楷体" panose="02010600040101010101" pitchFamily="2" charset="-122"/>
              </a:rPr>
              <a:t>。</a:t>
            </a:r>
            <a:endParaRPr lang="zh-CN" altLang="en-US" sz="2400" dirty="0">
              <a:latin typeface="华文楷体" panose="020106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4"/>
          <p:cNvSpPr txBox="1"/>
          <p:nvPr/>
        </p:nvSpPr>
        <p:spPr>
          <a:xfrm>
            <a:off x="990600" y="887413"/>
            <a:ext cx="5184775" cy="519112"/>
          </a:xfrm>
          <a:prstGeom prst="rect">
            <a:avLst/>
          </a:prstGeom>
          <a:noFill/>
          <a:ln w="9525">
            <a:noFill/>
          </a:ln>
          <a:effectLst>
            <a:outerShdw dist="17961" dir="2699999" algn="ctr" rotWithShape="0">
              <a:srgbClr val="003366"/>
            </a:outerShdw>
          </a:effectLst>
        </p:spPr>
        <p:txBody>
          <a:bodyPr anchor="t">
            <a:spAutoFit/>
          </a:bodyPr>
          <a:lstStyle/>
          <a:p>
            <a:pPr>
              <a:buClrTx/>
              <a:buFont typeface="Wingdings" panose="05000000000000000000" pitchFamily="2" charset="2"/>
              <a:buNone/>
            </a:pPr>
            <a:r>
              <a:rPr lang="zh-CN" altLang="en-US" sz="2000" b="1" i="1" dirty="0">
                <a:solidFill>
                  <a:srgbClr val="99FF33"/>
                </a:solidFill>
                <a:latin typeface="Tahoma" panose="020B0604030504040204" pitchFamily="34" charset="0"/>
                <a:ea typeface="黑体" panose="02010609060101010101" pitchFamily="49" charset="-122"/>
              </a:rPr>
              <a:t>电子商务</a:t>
            </a:r>
            <a:r>
              <a:rPr lang="zh-CN" altLang="en-US" sz="2800" b="1" i="1" dirty="0">
                <a:solidFill>
                  <a:srgbClr val="99FF33"/>
                </a:solidFill>
                <a:latin typeface="Tahoma" panose="020B0604030504040204" pitchFamily="34" charset="0"/>
                <a:ea typeface="黑体" panose="02010609060101010101" pitchFamily="49" charset="-122"/>
              </a:rPr>
              <a:t>核心课程</a:t>
            </a:r>
            <a:endParaRPr lang="zh-CN" altLang="en-US" sz="2800" b="1" i="1" dirty="0">
              <a:solidFill>
                <a:srgbClr val="99FF33"/>
              </a:solidFill>
              <a:latin typeface="Tahoma" panose="020B0604030504040204" pitchFamily="34" charset="0"/>
              <a:ea typeface="黑体" panose="02010609060101010101" pitchFamily="49" charset="-122"/>
            </a:endParaRPr>
          </a:p>
        </p:txBody>
      </p:sp>
      <p:sp>
        <p:nvSpPr>
          <p:cNvPr id="46082" name="TextBox 5"/>
          <p:cNvSpPr txBox="1"/>
          <p:nvPr/>
        </p:nvSpPr>
        <p:spPr>
          <a:xfrm>
            <a:off x="827088" y="1524000"/>
            <a:ext cx="7775575" cy="3784600"/>
          </a:xfrm>
          <a:prstGeom prst="rect">
            <a:avLst/>
          </a:prstGeom>
          <a:noFill/>
          <a:ln w="9525">
            <a:noFill/>
          </a:ln>
        </p:spPr>
        <p:txBody>
          <a:bodyPr anchor="t">
            <a:spAutoFit/>
          </a:bodyPr>
          <a:lstStyle/>
          <a:p>
            <a:pPr>
              <a:lnSpc>
                <a:spcPct val="200000"/>
              </a:lnSpc>
              <a:buClrTx/>
              <a:buFont typeface="Wingdings" panose="05000000000000000000" pitchFamily="2" charset="2"/>
              <a:buChar char="Ø"/>
            </a:pPr>
            <a:r>
              <a:rPr lang="zh-CN" altLang="en-US" b="1" dirty="0">
                <a:solidFill>
                  <a:srgbClr val="3366FF"/>
                </a:solidFill>
                <a:latin typeface="Arial" panose="020B0604020202020204" pitchFamily="34" charset="0"/>
                <a:ea typeface="黑体" panose="02010609060101010101" pitchFamily="49" charset="-122"/>
              </a:rPr>
              <a:t>基础类课程 ：</a:t>
            </a:r>
            <a:r>
              <a:rPr lang="zh-CN" altLang="en-US" b="1" dirty="0" smtClean="0">
                <a:solidFill>
                  <a:srgbClr val="3366FF"/>
                </a:solidFill>
                <a:latin typeface="Arial" panose="020B0604020202020204" pitchFamily="34" charset="0"/>
                <a:ea typeface="黑体" panose="02010609060101010101" pitchFamily="49" charset="-122"/>
              </a:rPr>
              <a:t>计算机基础</a:t>
            </a:r>
            <a:r>
              <a:rPr lang="zh-CN" altLang="en-US" b="1" dirty="0">
                <a:solidFill>
                  <a:srgbClr val="3366FF"/>
                </a:solidFill>
                <a:latin typeface="Arial" panose="020B0604020202020204" pitchFamily="34" charset="0"/>
                <a:ea typeface="黑体" panose="02010609060101010101" pitchFamily="49" charset="-122"/>
              </a:rPr>
              <a:t>、英语、创业法律实务。</a:t>
            </a:r>
            <a:endParaRPr lang="zh-CN" altLang="en-US" b="1" dirty="0">
              <a:solidFill>
                <a:srgbClr val="3366FF"/>
              </a:solidFill>
              <a:latin typeface="Arial" panose="020B0604020202020204" pitchFamily="34" charset="0"/>
              <a:ea typeface="黑体" panose="02010609060101010101" pitchFamily="49" charset="-122"/>
            </a:endParaRPr>
          </a:p>
          <a:p>
            <a:pPr>
              <a:lnSpc>
                <a:spcPct val="200000"/>
              </a:lnSpc>
              <a:buClrTx/>
              <a:buFont typeface="Wingdings" panose="05000000000000000000" pitchFamily="2" charset="2"/>
              <a:buChar char="Ø"/>
            </a:pPr>
            <a:r>
              <a:rPr lang="en-US" altLang="zh-CN" b="1" dirty="0">
                <a:solidFill>
                  <a:srgbClr val="3366FF"/>
                </a:solidFill>
                <a:latin typeface="Arial" panose="020B0604020202020204" pitchFamily="34" charset="0"/>
                <a:ea typeface="黑体" panose="02010609060101010101" pitchFamily="49" charset="-122"/>
              </a:rPr>
              <a:t>IT</a:t>
            </a:r>
            <a:r>
              <a:rPr lang="zh-CN" altLang="en-US" b="1" dirty="0">
                <a:solidFill>
                  <a:srgbClr val="3366FF"/>
                </a:solidFill>
                <a:latin typeface="Arial" panose="020B0604020202020204" pitchFamily="34" charset="0"/>
                <a:ea typeface="黑体" panose="02010609060101010101" pitchFamily="49" charset="-122"/>
              </a:rPr>
              <a:t>技术类课程：</a:t>
            </a:r>
            <a:r>
              <a:rPr lang="en-US" altLang="zh-CN" b="1" dirty="0">
                <a:solidFill>
                  <a:srgbClr val="3366FF"/>
                </a:solidFill>
                <a:latin typeface="Arial" panose="020B0604020202020204" pitchFamily="34" charset="0"/>
                <a:ea typeface="黑体" panose="02010609060101010101" pitchFamily="49" charset="-122"/>
              </a:rPr>
              <a:t>Photoshop</a:t>
            </a:r>
            <a:r>
              <a:rPr lang="zh-CN" altLang="en-US" b="1" dirty="0">
                <a:solidFill>
                  <a:srgbClr val="3366FF"/>
                </a:solidFill>
                <a:latin typeface="Arial" panose="020B0604020202020204" pitchFamily="34" charset="0"/>
                <a:ea typeface="黑体" panose="02010609060101010101" pitchFamily="49" charset="-122"/>
              </a:rPr>
              <a:t>图像处理 、</a:t>
            </a:r>
            <a:r>
              <a:rPr lang="en-US" altLang="zh-CN" b="1" dirty="0">
                <a:solidFill>
                  <a:srgbClr val="3366FF"/>
                </a:solidFill>
                <a:latin typeface="Arial" panose="020B0604020202020204" pitchFamily="34" charset="0"/>
                <a:ea typeface="黑体" panose="02010609060101010101" pitchFamily="49" charset="-122"/>
              </a:rPr>
              <a:t>Dreamweaver</a:t>
            </a:r>
            <a:r>
              <a:rPr lang="zh-CN" altLang="en-US" b="1" dirty="0" smtClean="0">
                <a:solidFill>
                  <a:srgbClr val="3366FF"/>
                </a:solidFill>
                <a:latin typeface="Arial" panose="020B0604020202020204" pitchFamily="34" charset="0"/>
                <a:ea typeface="黑体" panose="02010609060101010101" pitchFamily="49" charset="-122"/>
              </a:rPr>
              <a:t>、</a:t>
            </a:r>
            <a:r>
              <a:rPr lang="en-US" altLang="zh-CN" b="1" dirty="0" smtClean="0">
                <a:solidFill>
                  <a:srgbClr val="3366FF"/>
                </a:solidFill>
                <a:latin typeface="Arial" panose="020B0604020202020204" pitchFamily="34" charset="0"/>
                <a:ea typeface="黑体" panose="02010609060101010101" pitchFamily="49" charset="-122"/>
              </a:rPr>
              <a:t>CORELDRAW</a:t>
            </a:r>
            <a:r>
              <a:rPr lang="zh-CN" altLang="en-US" b="1" dirty="0" smtClean="0">
                <a:solidFill>
                  <a:srgbClr val="3366FF"/>
                </a:solidFill>
                <a:latin typeface="Arial" panose="020B0604020202020204" pitchFamily="34" charset="0"/>
                <a:ea typeface="黑体" panose="02010609060101010101" pitchFamily="49" charset="-122"/>
              </a:rPr>
              <a:t>、</a:t>
            </a:r>
            <a:r>
              <a:rPr lang="en-US" altLang="zh-CN" b="1" dirty="0" smtClean="0">
                <a:solidFill>
                  <a:srgbClr val="3366FF"/>
                </a:solidFill>
                <a:latin typeface="Arial" panose="020B0604020202020204" pitchFamily="34" charset="0"/>
                <a:ea typeface="黑体" panose="02010609060101010101" pitchFamily="49" charset="-122"/>
              </a:rPr>
              <a:t>Flash</a:t>
            </a:r>
            <a:r>
              <a:rPr lang="zh-CN" altLang="en-US" b="1" dirty="0" smtClean="0">
                <a:solidFill>
                  <a:srgbClr val="3366FF"/>
                </a:solidFill>
                <a:latin typeface="Arial" panose="020B0604020202020204" pitchFamily="34" charset="0"/>
                <a:ea typeface="黑体" panose="02010609060101010101" pitchFamily="49" charset="-122"/>
              </a:rPr>
              <a:t>、</a:t>
            </a:r>
            <a:r>
              <a:rPr lang="zh-CN" altLang="en-US" b="1" dirty="0">
                <a:solidFill>
                  <a:srgbClr val="3366FF"/>
                </a:solidFill>
                <a:latin typeface="Arial" panose="020B0604020202020204" pitchFamily="34" charset="0"/>
                <a:ea typeface="黑体" panose="02010609060101010101" pitchFamily="49" charset="-122"/>
              </a:rPr>
              <a:t>数据挖掘、 </a:t>
            </a:r>
            <a:r>
              <a:rPr lang="en-US" altLang="zh-CN" b="1" dirty="0" smtClean="0">
                <a:solidFill>
                  <a:srgbClr val="3366FF"/>
                </a:solidFill>
                <a:latin typeface="Arial" panose="020B0604020202020204" pitchFamily="34" charset="0"/>
                <a:ea typeface="黑体" panose="02010609060101010101" pitchFamily="49" charset="-122"/>
              </a:rPr>
              <a:t>SEO</a:t>
            </a:r>
            <a:r>
              <a:rPr lang="zh-CN" altLang="en-US" b="1" dirty="0" smtClean="0">
                <a:solidFill>
                  <a:srgbClr val="3366FF"/>
                </a:solidFill>
                <a:latin typeface="Arial" panose="020B0604020202020204" pitchFamily="34" charset="0"/>
                <a:ea typeface="黑体" panose="02010609060101010101" pitchFamily="49" charset="-122"/>
              </a:rPr>
              <a:t>；</a:t>
            </a:r>
            <a:endParaRPr lang="zh-CN" altLang="en-US" b="1" dirty="0">
              <a:solidFill>
                <a:srgbClr val="3366FF"/>
              </a:solidFill>
              <a:latin typeface="Arial" panose="020B0604020202020204" pitchFamily="34" charset="0"/>
              <a:ea typeface="黑体" panose="02010609060101010101" pitchFamily="49" charset="-122"/>
            </a:endParaRPr>
          </a:p>
          <a:p>
            <a:pPr>
              <a:lnSpc>
                <a:spcPct val="200000"/>
              </a:lnSpc>
              <a:buClrTx/>
              <a:buFont typeface="Wingdings" panose="05000000000000000000" pitchFamily="2" charset="2"/>
              <a:buChar char="Ø"/>
            </a:pPr>
            <a:r>
              <a:rPr lang="zh-CN" altLang="en-US" b="1" dirty="0">
                <a:solidFill>
                  <a:srgbClr val="3366FF"/>
                </a:solidFill>
                <a:latin typeface="Arial" panose="020B0604020202020204" pitchFamily="34" charset="0"/>
                <a:ea typeface="黑体" panose="02010609060101010101" pitchFamily="49" charset="-122"/>
              </a:rPr>
              <a:t>商务管理类课程：电子商务概论及应用技术基础  、网络营销与推广、网店运营。</a:t>
            </a:r>
            <a:endParaRPr lang="zh-CN" altLang="en-US" b="1" dirty="0">
              <a:solidFill>
                <a:srgbClr val="3366FF"/>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Line 2"/>
          <p:cNvSpPr/>
          <p:nvPr/>
        </p:nvSpPr>
        <p:spPr>
          <a:xfrm>
            <a:off x="323850" y="1557338"/>
            <a:ext cx="8458200" cy="0"/>
          </a:xfrm>
          <a:prstGeom prst="line">
            <a:avLst/>
          </a:prstGeom>
          <a:ln w="28575" cap="flat" cmpd="sng">
            <a:solidFill>
              <a:srgbClr val="00CCFF"/>
            </a:solidFill>
            <a:prstDash val="solid"/>
            <a:round/>
            <a:headEnd type="none" w="sm" len="sm"/>
            <a:tailEnd type="none" w="sm" len="sm"/>
          </a:ln>
        </p:spPr>
      </p:sp>
      <p:sp>
        <p:nvSpPr>
          <p:cNvPr id="47106" name="Text Box 3"/>
          <p:cNvSpPr txBox="1"/>
          <p:nvPr/>
        </p:nvSpPr>
        <p:spPr>
          <a:xfrm>
            <a:off x="395288" y="981075"/>
            <a:ext cx="5105400" cy="487363"/>
          </a:xfrm>
          <a:prstGeom prst="rect">
            <a:avLst/>
          </a:prstGeom>
          <a:noFill/>
          <a:ln w="12700">
            <a:noFill/>
          </a:ln>
        </p:spPr>
        <p:txBody>
          <a:bodyPr lIns="0" tIns="0" rIns="0" bIns="0" anchor="t">
            <a:spAutoFit/>
          </a:bodyPr>
          <a:lstStyle/>
          <a:p>
            <a:pPr>
              <a:spcBef>
                <a:spcPct val="50000"/>
              </a:spcBef>
              <a:buClrTx/>
              <a:buFont typeface="Wingdings" panose="05000000000000000000" pitchFamily="2" charset="2"/>
              <a:buNone/>
            </a:pPr>
            <a:r>
              <a:rPr lang="zh-CN" altLang="en-US" sz="3200" dirty="0">
                <a:solidFill>
                  <a:srgbClr val="000000"/>
                </a:solidFill>
                <a:latin typeface="Tahoma" panose="020B0604030504040204" pitchFamily="34" charset="0"/>
                <a:ea typeface="宋体" panose="02010600030101010101" pitchFamily="2" charset="-122"/>
              </a:rPr>
              <a:t>专业能力分析</a:t>
            </a:r>
            <a:endParaRPr lang="zh-CN" altLang="en-US" sz="3200" dirty="0">
              <a:solidFill>
                <a:srgbClr val="000000"/>
              </a:solidFill>
              <a:latin typeface="Tahoma" panose="020B0604030504040204" pitchFamily="34" charset="0"/>
              <a:ea typeface="宋体" panose="02010600030101010101" pitchFamily="2" charset="-122"/>
            </a:endParaRPr>
          </a:p>
        </p:txBody>
      </p:sp>
      <p:sp>
        <p:nvSpPr>
          <p:cNvPr id="47107" name="Text Box 4"/>
          <p:cNvSpPr txBox="1"/>
          <p:nvPr/>
        </p:nvSpPr>
        <p:spPr>
          <a:xfrm rot="189090">
            <a:off x="533400" y="1779588"/>
            <a:ext cx="2519363" cy="396875"/>
          </a:xfrm>
          <a:prstGeom prst="rect">
            <a:avLst/>
          </a:prstGeom>
          <a:noFill/>
          <a:ln w="9525">
            <a:noFill/>
          </a:ln>
        </p:spPr>
        <p:txBody>
          <a:bodyPr anchor="t">
            <a:spAutoFit/>
          </a:bodyPr>
          <a:lstStyle/>
          <a:p>
            <a:pPr>
              <a:spcBef>
                <a:spcPct val="50000"/>
              </a:spcBef>
              <a:buClrTx/>
              <a:buFont typeface="Wingdings" panose="05000000000000000000" pitchFamily="2" charset="2"/>
              <a:buNone/>
            </a:pPr>
            <a:endParaRPr lang="zh-CN" altLang="zh-CN" sz="2000" b="1" dirty="0">
              <a:solidFill>
                <a:srgbClr val="FF6600"/>
              </a:solidFill>
              <a:latin typeface="Calibri" panose="020F0502020204030204" charset="0"/>
              <a:ea typeface="楷体_GB2312" pitchFamily="49" charset="-122"/>
            </a:endParaRPr>
          </a:p>
        </p:txBody>
      </p:sp>
      <p:grpSp>
        <p:nvGrpSpPr>
          <p:cNvPr id="96261" name="Group 5"/>
          <p:cNvGrpSpPr/>
          <p:nvPr/>
        </p:nvGrpSpPr>
        <p:grpSpPr>
          <a:xfrm>
            <a:off x="900113" y="1468438"/>
            <a:ext cx="3095625" cy="5389562"/>
            <a:chOff x="0" y="1105"/>
            <a:chExt cx="1872" cy="3121"/>
          </a:xfrm>
        </p:grpSpPr>
        <p:sp>
          <p:nvSpPr>
            <p:cNvPr id="47109" name="AutoShape 6"/>
            <p:cNvSpPr/>
            <p:nvPr/>
          </p:nvSpPr>
          <p:spPr>
            <a:xfrm rot="-5400000">
              <a:off x="-408" y="1800"/>
              <a:ext cx="2928" cy="1632"/>
            </a:xfrm>
            <a:custGeom>
              <a:avLst/>
              <a:gdLst/>
              <a:ahLst/>
              <a:cxnLst>
                <a:cxn ang="0">
                  <a:pos x="388" y="62"/>
                </a:cxn>
                <a:cxn ang="0">
                  <a:pos x="198" y="123"/>
                </a:cxn>
                <a:cxn ang="0">
                  <a:pos x="9" y="62"/>
                </a:cxn>
                <a:cxn ang="0">
                  <a:pos x="198" y="0"/>
                </a:cxn>
              </a:cxnLst>
              <a:rect l="0" t="0" r="0" b="0"/>
              <a:pathLst>
                <a:path w="21600" h="21600">
                  <a:moveTo>
                    <a:pt x="0" y="0"/>
                  </a:moveTo>
                  <a:lnTo>
                    <a:pt x="983" y="21600"/>
                  </a:lnTo>
                  <a:lnTo>
                    <a:pt x="20617" y="21600"/>
                  </a:lnTo>
                  <a:lnTo>
                    <a:pt x="21600" y="0"/>
                  </a:lnTo>
                  <a:lnTo>
                    <a:pt x="0" y="0"/>
                  </a:lnTo>
                  <a:close/>
                </a:path>
              </a:pathLst>
            </a:custGeom>
            <a:noFill/>
            <a:ln w="25400" cap="flat" cmpd="sng">
              <a:solidFill>
                <a:schemeClr val="tx1"/>
              </a:solidFill>
              <a:prstDash val="solid"/>
              <a:miter/>
              <a:headEnd type="none" w="med" len="med"/>
              <a:tailEnd type="none" w="med" len="med"/>
            </a:ln>
          </p:spPr>
          <p:txBody>
            <a:bodyPr/>
            <a:lstStyle/>
            <a:p>
              <a:endParaRPr lang="zh-CN" altLang="en-US"/>
            </a:p>
          </p:txBody>
        </p:sp>
        <p:sp>
          <p:nvSpPr>
            <p:cNvPr id="47110" name="Text Box 7"/>
            <p:cNvSpPr txBox="1"/>
            <p:nvPr/>
          </p:nvSpPr>
          <p:spPr>
            <a:xfrm>
              <a:off x="0" y="1105"/>
              <a:ext cx="1791" cy="3121"/>
            </a:xfrm>
            <a:prstGeom prst="rect">
              <a:avLst/>
            </a:prstGeom>
            <a:noFill/>
            <a:ln w="9525">
              <a:noFill/>
            </a:ln>
          </p:spPr>
          <p:txBody>
            <a:bodyPr anchor="t">
              <a:spAutoFit/>
            </a:bodyPr>
            <a:lstStyle/>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en-US" altLang="zh-CN" sz="2400" dirty="0">
                  <a:solidFill>
                    <a:srgbClr val="000000"/>
                  </a:solidFill>
                  <a:latin typeface="宋体" panose="02010600030101010101" pitchFamily="2" charset="-122"/>
                  <a:ea typeface="宋体" panose="02010600030101010101" pitchFamily="2" charset="-122"/>
                </a:rPr>
                <a:t>  </a:t>
              </a:r>
              <a:endParaRPr lang="en-US" altLang="zh-CN"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商务方面</a:t>
              </a:r>
              <a:endParaRPr lang="zh-CN" altLang="en-US"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endParaRPr lang="zh-CN" altLang="en-US" sz="2000" dirty="0">
                <a:solidFill>
                  <a:srgbClr val="000000"/>
                </a:solidFill>
                <a:latin typeface="宋体" panose="02010600030101010101" pitchFamily="2" charset="-122"/>
                <a:ea typeface="宋体" panose="02010600030101010101" pitchFamily="2" charset="-122"/>
              </a:endParaRPr>
            </a:p>
            <a:p>
              <a:pPr lvl="1" indent="0" algn="just"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   能将所学的现代经营理论知识应用于实际，特别要求学生掌握利用网络手段进行商务活动，从事网络营销与策划活动，从事网络贸易，网店经营与管理，产品线上推广等。</a:t>
              </a:r>
              <a:endParaRPr lang="zh-CN" altLang="en-US" sz="2400" dirty="0">
                <a:solidFill>
                  <a:srgbClr val="000000"/>
                </a:solidFill>
                <a:latin typeface="宋体" panose="02010600030101010101" pitchFamily="2" charset="-122"/>
                <a:ea typeface="宋体" panose="02010600030101010101" pitchFamily="2" charset="-122"/>
              </a:endParaRPr>
            </a:p>
            <a:p>
              <a:pPr algn="ctr">
                <a:spcBef>
                  <a:spcPct val="50000"/>
                </a:spcBef>
                <a:buClrTx/>
                <a:buFont typeface="Wingdings" panose="05000000000000000000" pitchFamily="2" charset="2"/>
                <a:buNone/>
              </a:pPr>
              <a:endParaRPr lang="en-US" altLang="zh-CN" sz="2000" dirty="0">
                <a:solidFill>
                  <a:srgbClr val="000000"/>
                </a:solidFill>
                <a:latin typeface="宋体" panose="02010600030101010101" pitchFamily="2" charset="-122"/>
                <a:ea typeface="宋体" panose="02010600030101010101" pitchFamily="2" charset="-122"/>
              </a:endParaRPr>
            </a:p>
          </p:txBody>
        </p:sp>
      </p:grpSp>
      <p:grpSp>
        <p:nvGrpSpPr>
          <p:cNvPr id="96264" name="Group 8"/>
          <p:cNvGrpSpPr/>
          <p:nvPr/>
        </p:nvGrpSpPr>
        <p:grpSpPr>
          <a:xfrm>
            <a:off x="3635375" y="1760538"/>
            <a:ext cx="3462338" cy="4678362"/>
            <a:chOff x="1784" y="1296"/>
            <a:chExt cx="1996" cy="2640"/>
          </a:xfrm>
        </p:grpSpPr>
        <p:sp>
          <p:nvSpPr>
            <p:cNvPr id="47112" name="Rectangle 9"/>
            <p:cNvSpPr/>
            <p:nvPr/>
          </p:nvSpPr>
          <p:spPr>
            <a:xfrm>
              <a:off x="2016" y="1296"/>
              <a:ext cx="1680" cy="2640"/>
            </a:xfrm>
            <a:prstGeom prst="rect">
              <a:avLst/>
            </a:prstGeom>
            <a:noFill/>
            <a:ln w="25400" cap="flat" cmpd="sng">
              <a:solidFill>
                <a:schemeClr val="tx1"/>
              </a:solidFill>
              <a:prstDash val="solid"/>
              <a:miter/>
              <a:headEnd type="none" w="med" len="med"/>
              <a:tailEnd type="none" w="med" len="med"/>
            </a:ln>
          </p:spPr>
          <p:txBody>
            <a:bodyPr lIns="90000" tIns="46800" rIns="90000" bIns="46800" anchor="ctr">
              <a:spAutoFit/>
            </a:bodyP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7113" name="Rectangle 10"/>
            <p:cNvSpPr/>
            <p:nvPr/>
          </p:nvSpPr>
          <p:spPr>
            <a:xfrm>
              <a:off x="1784" y="1307"/>
              <a:ext cx="1996" cy="2616"/>
            </a:xfrm>
            <a:prstGeom prst="rect">
              <a:avLst/>
            </a:prstGeom>
            <a:noFill/>
            <a:ln w="9525">
              <a:noFill/>
            </a:ln>
          </p:spPr>
          <p:txBody>
            <a:bodyPr anchor="t">
              <a:spAutoFit/>
            </a:bodyPr>
            <a:lstStyle/>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endParaRPr lang="en-US" altLang="zh-CN"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技术方面</a:t>
              </a:r>
              <a:endParaRPr lang="zh-CN" altLang="en-US" sz="2400" dirty="0">
                <a:solidFill>
                  <a:srgbClr val="000000"/>
                </a:solidFill>
                <a:latin typeface="宋体" panose="02010600030101010101" pitchFamily="2" charset="-122"/>
                <a:ea typeface="宋体" panose="02010600030101010101" pitchFamily="2" charset="-122"/>
              </a:endParaRPr>
            </a:p>
            <a:p>
              <a:pPr lvl="1" indent="0" algn="ctr" eaLnBrk="1" fontAlgn="base" hangingPunct="1">
                <a:lnSpc>
                  <a:spcPct val="90000"/>
                </a:lnSpc>
                <a:spcBef>
                  <a:spcPct val="20000"/>
                </a:spcBef>
                <a:spcAft>
                  <a:spcPct val="0"/>
                </a:spcAft>
                <a:buClr>
                  <a:schemeClr val="accent2"/>
                </a:buClr>
                <a:buSzPct val="85000"/>
                <a:buFont typeface="Wingdings" panose="05000000000000000000" pitchFamily="2" charset="2"/>
                <a:buNone/>
              </a:pPr>
              <a:endParaRPr lang="zh-CN" altLang="en-US" sz="2400" dirty="0">
                <a:solidFill>
                  <a:srgbClr val="000000"/>
                </a:solidFill>
                <a:latin typeface="宋体" panose="02010600030101010101" pitchFamily="2" charset="-122"/>
                <a:ea typeface="宋体" panose="02010600030101010101" pitchFamily="2" charset="-122"/>
              </a:endParaRPr>
            </a:p>
            <a:p>
              <a:pPr lvl="1" indent="0" algn="l"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zh-CN" altLang="en-US" sz="2400" dirty="0">
                  <a:solidFill>
                    <a:srgbClr val="000000"/>
                  </a:solidFill>
                  <a:latin typeface="宋体" panose="02010600030101010101" pitchFamily="2" charset="-122"/>
                  <a:ea typeface="宋体" panose="02010600030101010101" pitchFamily="2" charset="-122"/>
                </a:rPr>
                <a:t>   熟练掌握电子商务软件的使用，对电子商务系统软件的开发有一定的了解；能独立设计较完整的网页；掌握网站的建设、规划与维护，网站</a:t>
              </a:r>
              <a:r>
                <a:rPr lang="en-US" altLang="zh-CN" sz="2400" dirty="0">
                  <a:solidFill>
                    <a:srgbClr val="000000"/>
                  </a:solidFill>
                  <a:latin typeface="宋体" panose="02010600030101010101" pitchFamily="2" charset="-122"/>
                  <a:ea typeface="宋体" panose="02010600030101010101" pitchFamily="2" charset="-122"/>
                </a:rPr>
                <a:t>/</a:t>
              </a:r>
              <a:r>
                <a:rPr lang="zh-CN" altLang="en-US" sz="2400" dirty="0">
                  <a:solidFill>
                    <a:srgbClr val="000000"/>
                  </a:solidFill>
                  <a:latin typeface="宋体" panose="02010600030101010101" pitchFamily="2" charset="-122"/>
                  <a:ea typeface="宋体" panose="02010600030101010101" pitchFamily="2" charset="-122"/>
                </a:rPr>
                <a:t>产品推广、网络广告制作、图像采集与编辑等</a:t>
              </a:r>
              <a:r>
                <a:rPr lang="zh-CN" altLang="en-US" sz="2400" dirty="0">
                  <a:solidFill>
                    <a:schemeClr val="tx1"/>
                  </a:solidFill>
                  <a:latin typeface="宋体" panose="02010600030101010101" pitchFamily="2" charset="-122"/>
                  <a:ea typeface="宋体" panose="02010600030101010101" pitchFamily="2" charset="-122"/>
                </a:rPr>
                <a:t> </a:t>
              </a:r>
              <a:r>
                <a:rPr lang="zh-CN" altLang="en-US" sz="2400" dirty="0">
                  <a:solidFill>
                    <a:srgbClr val="000000"/>
                  </a:solidFill>
                  <a:latin typeface="宋体" panose="02010600030101010101" pitchFamily="2" charset="-122"/>
                  <a:ea typeface="宋体" panose="02010600030101010101" pitchFamily="2" charset="-122"/>
                </a:rPr>
                <a:t>。 </a:t>
              </a:r>
              <a:endParaRPr lang="zh-CN" altLang="en-US" sz="2400" dirty="0">
                <a:solidFill>
                  <a:srgbClr val="000000"/>
                </a:solidFill>
                <a:latin typeface="宋体" panose="02010600030101010101" pitchFamily="2" charset="-122"/>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6261"/>
                                        </p:tgtEl>
                                        <p:attrNameLst>
                                          <p:attrName>style.visibility</p:attrName>
                                        </p:attrNameLst>
                                      </p:cBhvr>
                                      <p:to>
                                        <p:strVal val="visible"/>
                                      </p:to>
                                    </p:set>
                                    <p:anim calcmode="lin" valueType="num">
                                      <p:cBhvr additive="base">
                                        <p:cTn id="7" dur="1000" fill="hold"/>
                                        <p:tgtEl>
                                          <p:spTgt spid="96261"/>
                                        </p:tgtEl>
                                        <p:attrNameLst>
                                          <p:attrName>ppt_x</p:attrName>
                                        </p:attrNameLst>
                                      </p:cBhvr>
                                      <p:tavLst>
                                        <p:tav tm="0">
                                          <p:val>
                                            <p:strVal val="0-#ppt_w/2"/>
                                          </p:val>
                                        </p:tav>
                                        <p:tav tm="100000">
                                          <p:val>
                                            <p:strVal val="#ppt_x"/>
                                          </p:val>
                                        </p:tav>
                                      </p:tavLst>
                                    </p:anim>
                                    <p:anim calcmode="lin" valueType="num">
                                      <p:cBhvr additive="base">
                                        <p:cTn id="8" dur="1000" fill="hold"/>
                                        <p:tgtEl>
                                          <p:spTgt spid="962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6264"/>
                                        </p:tgtEl>
                                        <p:attrNameLst>
                                          <p:attrName>style.visibility</p:attrName>
                                        </p:attrNameLst>
                                      </p:cBhvr>
                                      <p:to>
                                        <p:strVal val="visible"/>
                                      </p:to>
                                    </p:set>
                                    <p:anim calcmode="lin" valueType="num">
                                      <p:cBhvr additive="base">
                                        <p:cTn id="13" dur="1000" fill="hold"/>
                                        <p:tgtEl>
                                          <p:spTgt spid="96264"/>
                                        </p:tgtEl>
                                        <p:attrNameLst>
                                          <p:attrName>ppt_x</p:attrName>
                                        </p:attrNameLst>
                                      </p:cBhvr>
                                      <p:tavLst>
                                        <p:tav tm="0">
                                          <p:val>
                                            <p:strVal val="#ppt_x"/>
                                          </p:val>
                                        </p:tav>
                                        <p:tav tm="100000">
                                          <p:val>
                                            <p:strVal val="#ppt_x"/>
                                          </p:val>
                                        </p:tav>
                                      </p:tavLst>
                                    </p:anim>
                                    <p:anim calcmode="lin" valueType="num">
                                      <p:cBhvr additive="base">
                                        <p:cTn id="14" dur="1000" fill="hold"/>
                                        <p:tgtEl>
                                          <p:spTgt spid="962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Line 2"/>
          <p:cNvSpPr/>
          <p:nvPr/>
        </p:nvSpPr>
        <p:spPr>
          <a:xfrm>
            <a:off x="323850" y="1557338"/>
            <a:ext cx="8458200" cy="0"/>
          </a:xfrm>
          <a:prstGeom prst="line">
            <a:avLst/>
          </a:prstGeom>
          <a:ln w="28575" cap="flat" cmpd="sng">
            <a:solidFill>
              <a:srgbClr val="00CCFF"/>
            </a:solidFill>
            <a:prstDash val="solid"/>
            <a:round/>
            <a:headEnd type="none" w="sm" len="sm"/>
            <a:tailEnd type="none" w="sm" len="sm"/>
          </a:ln>
        </p:spPr>
      </p:sp>
      <p:sp>
        <p:nvSpPr>
          <p:cNvPr id="48130" name="Text Box 3"/>
          <p:cNvSpPr txBox="1"/>
          <p:nvPr/>
        </p:nvSpPr>
        <p:spPr>
          <a:xfrm>
            <a:off x="395288" y="981075"/>
            <a:ext cx="5105400" cy="487363"/>
          </a:xfrm>
          <a:prstGeom prst="rect">
            <a:avLst/>
          </a:prstGeom>
          <a:noFill/>
          <a:ln w="12700">
            <a:noFill/>
          </a:ln>
        </p:spPr>
        <p:txBody>
          <a:bodyPr lIns="0" tIns="0" rIns="0" bIns="0" anchor="t">
            <a:spAutoFit/>
          </a:bodyPr>
          <a:lstStyle/>
          <a:p>
            <a:pPr>
              <a:spcBef>
                <a:spcPct val="50000"/>
              </a:spcBef>
              <a:buClrTx/>
              <a:buFont typeface="Wingdings" panose="05000000000000000000" pitchFamily="2" charset="2"/>
              <a:buNone/>
            </a:pPr>
            <a:r>
              <a:rPr lang="zh-CN" altLang="en-US" sz="3200" dirty="0">
                <a:solidFill>
                  <a:srgbClr val="000000"/>
                </a:solidFill>
                <a:latin typeface="Tahoma" panose="020B0604030504040204" pitchFamily="34" charset="0"/>
                <a:ea typeface="宋体" panose="02010600030101010101" pitchFamily="2" charset="-122"/>
              </a:rPr>
              <a:t>个性化能力分析</a:t>
            </a:r>
            <a:endParaRPr lang="zh-CN" altLang="en-US" sz="3200" dirty="0">
              <a:solidFill>
                <a:srgbClr val="000000"/>
              </a:solidFill>
              <a:latin typeface="Tahoma" panose="020B0604030504040204" pitchFamily="34" charset="0"/>
              <a:ea typeface="宋体" panose="02010600030101010101" pitchFamily="2" charset="-122"/>
            </a:endParaRPr>
          </a:p>
        </p:txBody>
      </p:sp>
      <p:sp>
        <p:nvSpPr>
          <p:cNvPr id="48131" name="Text Box 4"/>
          <p:cNvSpPr txBox="1"/>
          <p:nvPr/>
        </p:nvSpPr>
        <p:spPr>
          <a:xfrm rot="189090">
            <a:off x="533400" y="2046288"/>
            <a:ext cx="2519363" cy="396875"/>
          </a:xfrm>
          <a:prstGeom prst="rect">
            <a:avLst/>
          </a:prstGeom>
          <a:noFill/>
          <a:ln w="9525">
            <a:noFill/>
          </a:ln>
        </p:spPr>
        <p:txBody>
          <a:bodyPr anchor="t">
            <a:spAutoFit/>
          </a:bodyPr>
          <a:lstStyle/>
          <a:p>
            <a:pPr>
              <a:spcBef>
                <a:spcPct val="50000"/>
              </a:spcBef>
              <a:buClrTx/>
              <a:buFont typeface="Wingdings" panose="05000000000000000000" pitchFamily="2" charset="2"/>
              <a:buNone/>
            </a:pPr>
            <a:endParaRPr lang="zh-CN" altLang="zh-CN" sz="2000" b="1" dirty="0">
              <a:solidFill>
                <a:srgbClr val="FF6600"/>
              </a:solidFill>
              <a:latin typeface="Calibri" panose="020F0502020204030204" charset="0"/>
              <a:ea typeface="楷体_GB2312" pitchFamily="49" charset="-122"/>
            </a:endParaRPr>
          </a:p>
        </p:txBody>
      </p:sp>
      <p:sp>
        <p:nvSpPr>
          <p:cNvPr id="48132" name="Text Box 5"/>
          <p:cNvSpPr txBox="1"/>
          <p:nvPr/>
        </p:nvSpPr>
        <p:spPr>
          <a:xfrm>
            <a:off x="-252412" y="1916113"/>
            <a:ext cx="9072562" cy="860425"/>
          </a:xfrm>
          <a:prstGeom prst="rect">
            <a:avLst/>
          </a:prstGeom>
          <a:noFill/>
          <a:ln w="9525">
            <a:noFill/>
          </a:ln>
        </p:spPr>
        <p:txBody>
          <a:bodyPr anchor="t">
            <a:spAutoFit/>
          </a:bodyPr>
          <a:lstStyle/>
          <a:p>
            <a:pPr lvl="1" indent="0" algn="l" eaLnBrk="1" fontAlgn="base" hangingPunct="1">
              <a:lnSpc>
                <a:spcPct val="90000"/>
              </a:lnSpc>
              <a:spcBef>
                <a:spcPct val="20000"/>
              </a:spcBef>
              <a:spcAft>
                <a:spcPct val="0"/>
              </a:spcAft>
              <a:buClr>
                <a:schemeClr val="accent2"/>
              </a:buClr>
              <a:buSzPct val="85000"/>
              <a:buFont typeface="Wingdings" panose="05000000000000000000" pitchFamily="2" charset="2"/>
              <a:buNone/>
            </a:pPr>
            <a:r>
              <a:rPr lang="en-US" altLang="zh-CN" sz="2800" dirty="0">
                <a:solidFill>
                  <a:srgbClr val="000000"/>
                </a:solidFill>
                <a:latin typeface="宋体" panose="02010600030101010101" pitchFamily="2" charset="-122"/>
                <a:ea typeface="宋体" panose="02010600030101010101" pitchFamily="2" charset="-122"/>
              </a:rPr>
              <a:t>    </a:t>
            </a:r>
            <a:r>
              <a:rPr lang="zh-CN" altLang="en-US" sz="2800" dirty="0">
                <a:solidFill>
                  <a:srgbClr val="000000"/>
                </a:solidFill>
                <a:latin typeface="宋体" panose="02010600030101010101" pitchFamily="2" charset="-122"/>
                <a:ea typeface="宋体" panose="02010600030101010101" pitchFamily="2" charset="-122"/>
              </a:rPr>
              <a:t>网店经营和管理：适合电子商务专业学生选择合适项目进行创业。</a:t>
            </a:r>
            <a:endParaRPr lang="zh-CN" altLang="en-US" sz="2800" dirty="0">
              <a:solidFill>
                <a:srgbClr val="000000"/>
              </a:solidFill>
              <a:latin typeface="宋体" panose="02010600030101010101" pitchFamily="2" charset="-122"/>
              <a:ea typeface="宋体" panose="02010600030101010101" pitchFamily="2" charset="-122"/>
            </a:endParaRPr>
          </a:p>
        </p:txBody>
      </p:sp>
      <p:sp>
        <p:nvSpPr>
          <p:cNvPr id="48133" name="Rectangle 6"/>
          <p:cNvSpPr/>
          <p:nvPr/>
        </p:nvSpPr>
        <p:spPr>
          <a:xfrm>
            <a:off x="3348038" y="2060575"/>
            <a:ext cx="4895850" cy="4392613"/>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8134" name="Rectangle 7"/>
          <p:cNvSpPr/>
          <p:nvPr/>
        </p:nvSpPr>
        <p:spPr>
          <a:xfrm>
            <a:off x="5364163" y="1844675"/>
            <a:ext cx="914400" cy="914400"/>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8135" name="Rectangle 8"/>
          <p:cNvSpPr/>
          <p:nvPr/>
        </p:nvSpPr>
        <p:spPr>
          <a:xfrm>
            <a:off x="3492500" y="1773238"/>
            <a:ext cx="2087563" cy="215900"/>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
        <p:nvSpPr>
          <p:cNvPr id="48136" name="Rectangle 9"/>
          <p:cNvSpPr/>
          <p:nvPr/>
        </p:nvSpPr>
        <p:spPr>
          <a:xfrm>
            <a:off x="1476375" y="1341438"/>
            <a:ext cx="3095625" cy="647700"/>
          </a:xfrm>
          <a:prstGeom prst="rect">
            <a:avLst/>
          </a:prstGeom>
          <a:noFill/>
          <a:ln w="9525">
            <a:noFill/>
          </a:ln>
        </p:spPr>
        <p:txBody>
          <a:bodyPr wrap="none" anchor="ctr"/>
          <a:lstStyle/>
          <a:p>
            <a:pPr algn="ctr">
              <a:buClrTx/>
              <a:buFont typeface="Wingdings" panose="05000000000000000000" pitchFamily="2" charset="2"/>
              <a:buNone/>
            </a:pPr>
            <a:endParaRPr lang="zh-CN" altLang="zh-CN" dirty="0">
              <a:latin typeface="Tahoma" panose="020B060403050404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a:xfrm>
            <a:off x="1752600" y="533400"/>
            <a:ext cx="6345238" cy="1143000"/>
          </a:xfrm>
        </p:spPr>
        <p:txBody>
          <a:bodyPr wrap="square" lIns="91440" tIns="45720" rIns="91440" bIns="45720" anchor="b"/>
          <a:lstStyle/>
          <a:p>
            <a:pPr eaLnBrk="1" hangingPunct="1"/>
            <a:r>
              <a:rPr lang="zh-CN" altLang="en-US" sz="5400" b="1" dirty="0"/>
              <a:t>资格证书</a:t>
            </a:r>
            <a:r>
              <a:rPr lang="zh-CN" altLang="en-US" b="1" dirty="0">
                <a:latin typeface="黑体" panose="02010609060101010101" pitchFamily="49" charset="-122"/>
              </a:rPr>
              <a:t> </a:t>
            </a:r>
            <a:endParaRPr lang="zh-CN" altLang="en-US" b="1" dirty="0">
              <a:latin typeface="黑体" panose="02010609060101010101" pitchFamily="49" charset="-122"/>
            </a:endParaRPr>
          </a:p>
        </p:txBody>
      </p:sp>
      <p:sp>
        <p:nvSpPr>
          <p:cNvPr id="49154" name="Rectangle 3"/>
          <p:cNvSpPr>
            <a:spLocks noGrp="1"/>
          </p:cNvSpPr>
          <p:nvPr>
            <p:ph idx="1"/>
          </p:nvPr>
        </p:nvSpPr>
        <p:spPr>
          <a:xfrm>
            <a:off x="152400" y="1905000"/>
            <a:ext cx="3886200" cy="3200400"/>
          </a:xfrm>
        </p:spPr>
        <p:txBody>
          <a:bodyPr wrap="square" lIns="91440" tIns="45720" rIns="91440" bIns="45720" anchor="t"/>
          <a:lstStyle/>
          <a:p>
            <a:pPr eaLnBrk="1" hangingPunct="1"/>
            <a:r>
              <a:rPr lang="zh-CN" altLang="en-US" b="1" dirty="0">
                <a:latin typeface="黑体" panose="02010609060101010101" pitchFamily="49" charset="-122"/>
                <a:ea typeface="黑体" panose="02010609060101010101" pitchFamily="49" charset="-122"/>
              </a:rPr>
              <a:t>计算机等级证书</a:t>
            </a:r>
            <a:endParaRPr lang="zh-CN" altLang="en-US" b="1" dirty="0">
              <a:latin typeface="黑体" panose="02010609060101010101" pitchFamily="49" charset="-122"/>
              <a:ea typeface="黑体" panose="02010609060101010101" pitchFamily="49" charset="-122"/>
            </a:endParaRPr>
          </a:p>
          <a:p>
            <a:pPr eaLnBrk="1" hangingPunct="1"/>
            <a:r>
              <a:rPr lang="zh-CN" altLang="en-US" b="1" dirty="0">
                <a:latin typeface="黑体" panose="02010609060101010101" pitchFamily="49" charset="-122"/>
                <a:ea typeface="黑体" panose="02010609060101010101" pitchFamily="49" charset="-122"/>
              </a:rPr>
              <a:t>专科英语等级证书</a:t>
            </a:r>
            <a:endParaRPr lang="zh-CN" altLang="en-US" b="1" dirty="0">
              <a:latin typeface="黑体" panose="02010609060101010101" pitchFamily="49" charset="-122"/>
              <a:ea typeface="黑体" panose="02010609060101010101" pitchFamily="49" charset="-122"/>
            </a:endParaRPr>
          </a:p>
          <a:p>
            <a:pPr eaLnBrk="1" hangingPunct="1"/>
            <a:r>
              <a:rPr lang="zh-CN" altLang="en-US" b="1" dirty="0">
                <a:latin typeface="黑体" panose="02010609060101010101" pitchFamily="49" charset="-122"/>
                <a:ea typeface="黑体" panose="02010609060101010101" pitchFamily="49" charset="-122"/>
              </a:rPr>
              <a:t>会计证（选）</a:t>
            </a:r>
            <a:endParaRPr lang="zh-CN" altLang="en-US" b="1" dirty="0">
              <a:latin typeface="黑体" panose="02010609060101010101" pitchFamily="49" charset="-122"/>
              <a:ea typeface="黑体" panose="02010609060101010101" pitchFamily="49" charset="-122"/>
            </a:endParaRPr>
          </a:p>
        </p:txBody>
      </p:sp>
      <p:sp>
        <p:nvSpPr>
          <p:cNvPr id="49155" name="Rectangle 4"/>
          <p:cNvSpPr/>
          <p:nvPr/>
        </p:nvSpPr>
        <p:spPr>
          <a:xfrm>
            <a:off x="3810000" y="1905000"/>
            <a:ext cx="5715000" cy="3276600"/>
          </a:xfrm>
          <a:prstGeom prst="rect">
            <a:avLst/>
          </a:prstGeom>
          <a:noFill/>
          <a:ln w="9525">
            <a:noFill/>
          </a:ln>
        </p:spPr>
        <p:txBody>
          <a:bodyPr anchor="t"/>
          <a:lstStyle/>
          <a:p>
            <a:pPr marL="342900" indent="-342900">
              <a:spcBef>
                <a:spcPct val="20000"/>
              </a:spcBef>
              <a:buClr>
                <a:srgbClr val="FF9900"/>
              </a:buClr>
              <a:buFont typeface="Wingdings" panose="05000000000000000000" pitchFamily="2" charset="2"/>
              <a:buChar char="q"/>
            </a:pPr>
            <a:r>
              <a:rPr lang="zh-CN" altLang="en-US" sz="3200" b="1" dirty="0" smtClean="0">
                <a:latin typeface="黑体" panose="02010609060101010101" pitchFamily="49" charset="-122"/>
                <a:ea typeface="黑体" panose="02010609060101010101" pitchFamily="49" charset="-122"/>
              </a:rPr>
              <a:t>阿里巴巴电商证书</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wrap="square" lIns="91440" tIns="45720" rIns="91440" bIns="45720" anchor="b"/>
          <a:lstStyle/>
          <a:p>
            <a:pPr eaLnBrk="1" hangingPunct="1"/>
            <a:r>
              <a:rPr lang="zh-CN" altLang="en-US" sz="5400" b="1" dirty="0"/>
              <a:t>实训</a:t>
            </a:r>
            <a:endParaRPr lang="zh-CN" altLang="en-US" sz="5400" b="1" dirty="0"/>
          </a:p>
        </p:txBody>
      </p:sp>
      <p:sp>
        <p:nvSpPr>
          <p:cNvPr id="50178" name="Rectangle 3"/>
          <p:cNvSpPr>
            <a:spLocks noGrp="1"/>
          </p:cNvSpPr>
          <p:nvPr>
            <p:ph idx="1"/>
          </p:nvPr>
        </p:nvSpPr>
        <p:spPr>
          <a:xfrm>
            <a:off x="609600" y="1905000"/>
            <a:ext cx="8305800" cy="4495800"/>
          </a:xfrm>
        </p:spPr>
        <p:txBody>
          <a:bodyPr wrap="square" lIns="91440" tIns="45720" rIns="91440" bIns="45720" anchor="t"/>
          <a:lstStyle/>
          <a:p>
            <a:pPr algn="just" eaLnBrk="1" hangingPunct="1"/>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电子商务双十一客服实</a:t>
            </a:r>
            <a:r>
              <a:rPr lang="zh-CN" altLang="en-US" b="1" dirty="0" smtClean="0">
                <a:latin typeface="黑体" panose="02010609060101010101" pitchFamily="49" charset="-122"/>
              </a:rPr>
              <a:t>训</a:t>
            </a:r>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选择</a:t>
            </a:r>
            <a:r>
              <a:rPr lang="en-US" altLang="zh-CN" b="1" dirty="0">
                <a:latin typeface="黑体" panose="02010609060101010101" pitchFamily="49" charset="-122"/>
              </a:rPr>
              <a:t>IT</a:t>
            </a:r>
            <a:r>
              <a:rPr lang="zh-CN" altLang="en-US" b="1" dirty="0">
                <a:latin typeface="黑体" panose="02010609060101010101" pitchFamily="49" charset="-122"/>
              </a:rPr>
              <a:t>企业、</a:t>
            </a:r>
            <a:r>
              <a:rPr lang="zh-CN" altLang="en-US" b="1" dirty="0" smtClean="0">
                <a:latin typeface="黑体" panose="02010609060101010101" pitchFamily="49" charset="-122"/>
              </a:rPr>
              <a:t>电子商务、</a:t>
            </a:r>
            <a:r>
              <a:rPr lang="zh-CN" altLang="en-US" b="1" dirty="0">
                <a:latin typeface="黑体" panose="02010609060101010101" pitchFamily="49" charset="-122"/>
              </a:rPr>
              <a:t>商贸企业实习</a:t>
            </a:r>
            <a:r>
              <a:rPr lang="zh-CN" altLang="en-US" b="1" dirty="0" smtClean="0">
                <a:latin typeface="黑体" panose="02010609060101010101" pitchFamily="49" charset="-122"/>
              </a:rPr>
              <a:t>。</a:t>
            </a:r>
            <a:endParaRPr lang="en-US" altLang="zh-CN" b="1" dirty="0" smtClean="0">
              <a:latin typeface="黑体" panose="02010609060101010101"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wrap="square" lIns="91440" tIns="45720" rIns="91440" bIns="45720" anchor="b"/>
          <a:lstStyle/>
          <a:p>
            <a:pPr eaLnBrk="1" hangingPunct="1"/>
            <a:r>
              <a:rPr lang="zh-CN" altLang="en-US" sz="5400" b="1" dirty="0"/>
              <a:t>实训</a:t>
            </a:r>
            <a:endParaRPr lang="zh-CN" altLang="en-US" sz="5400" b="1" dirty="0"/>
          </a:p>
        </p:txBody>
      </p:sp>
      <p:sp>
        <p:nvSpPr>
          <p:cNvPr id="50178" name="Rectangle 3"/>
          <p:cNvSpPr>
            <a:spLocks noGrp="1"/>
          </p:cNvSpPr>
          <p:nvPr>
            <p:ph idx="1"/>
          </p:nvPr>
        </p:nvSpPr>
        <p:spPr>
          <a:xfrm>
            <a:off x="609600" y="1905000"/>
            <a:ext cx="8305800" cy="4495800"/>
          </a:xfrm>
        </p:spPr>
        <p:txBody>
          <a:bodyPr wrap="square" lIns="91440" tIns="45720" rIns="91440" bIns="45720" anchor="t"/>
          <a:lstStyle/>
          <a:p>
            <a:pPr algn="just" eaLnBrk="1" hangingPunct="1"/>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营销策划演练，市场营销调研和网络营销实践。</a:t>
            </a:r>
            <a:endParaRPr lang="zh-CN" altLang="en-US" b="1" dirty="0">
              <a:latin typeface="黑体" panose="02010609060101010101" pitchFamily="49" charset="-122"/>
            </a:endParaRPr>
          </a:p>
          <a:p>
            <a:pPr lvl="1" algn="just" eaLnBrk="1" hangingPunct="1"/>
            <a:r>
              <a:rPr lang="zh-CN" altLang="en-US" b="1" dirty="0">
                <a:latin typeface="黑体" panose="02010609060101010101" pitchFamily="49" charset="-122"/>
              </a:rPr>
              <a:t>选择</a:t>
            </a:r>
            <a:r>
              <a:rPr lang="en-US" altLang="zh-CN" b="1" dirty="0">
                <a:latin typeface="黑体" panose="02010609060101010101" pitchFamily="49" charset="-122"/>
              </a:rPr>
              <a:t>IT</a:t>
            </a:r>
            <a:r>
              <a:rPr lang="zh-CN" altLang="en-US" b="1" dirty="0">
                <a:latin typeface="黑体" panose="02010609060101010101" pitchFamily="49" charset="-122"/>
              </a:rPr>
              <a:t>企业、电子商务物流、商贸企业实习。</a:t>
            </a:r>
            <a:endParaRPr lang="zh-CN" altLang="en-US" b="1" dirty="0">
              <a:latin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a:xfrm>
            <a:off x="1828800" y="533400"/>
            <a:ext cx="4495800" cy="1143000"/>
          </a:xfrm>
        </p:spPr>
        <p:txBody>
          <a:bodyPr wrap="square" lIns="91440" tIns="45720" rIns="91440" bIns="45720" anchor="b"/>
          <a:lstStyle/>
          <a:p>
            <a:pPr eaLnBrk="1" hangingPunct="1"/>
            <a:r>
              <a:rPr lang="zh-CN" altLang="en-US" sz="5400" b="1" dirty="0"/>
              <a:t>实训</a:t>
            </a:r>
            <a:endParaRPr lang="zh-CN" altLang="en-US" sz="5400" b="1" dirty="0"/>
          </a:p>
        </p:txBody>
      </p:sp>
      <p:sp>
        <p:nvSpPr>
          <p:cNvPr id="51202" name="Rectangle 3"/>
          <p:cNvSpPr>
            <a:spLocks noGrp="1"/>
          </p:cNvSpPr>
          <p:nvPr>
            <p:ph idx="1"/>
          </p:nvPr>
        </p:nvSpPr>
        <p:spPr/>
        <p:txBody>
          <a:bodyPr wrap="square" lIns="91440" tIns="45720" rIns="91440" bIns="45720" anchor="t"/>
          <a:lstStyle/>
          <a:p>
            <a:pPr algn="just" eaLnBrk="1" hangingPunct="1">
              <a:lnSpc>
                <a:spcPct val="90000"/>
              </a:lnSpc>
            </a:pPr>
            <a:endParaRPr lang="zh-CN" altLang="en-US" sz="2800" b="1" dirty="0">
              <a:latin typeface="黑体" panose="02010609060101010101" pitchFamily="49" charset="-122"/>
            </a:endParaRPr>
          </a:p>
          <a:p>
            <a:pPr algn="just" eaLnBrk="1" hangingPunct="1">
              <a:lnSpc>
                <a:spcPct val="90000"/>
              </a:lnSpc>
            </a:pPr>
            <a:r>
              <a:rPr lang="zh-CN" altLang="en-US" sz="2800" b="1" dirty="0">
                <a:latin typeface="黑体" panose="02010609060101010101" pitchFamily="49" charset="-122"/>
              </a:rPr>
              <a:t>毕业实习</a:t>
            </a:r>
            <a:endParaRPr lang="zh-CN" altLang="en-US" sz="2800" b="1" dirty="0">
              <a:latin typeface="黑体" panose="02010609060101010101" pitchFamily="49" charset="-122"/>
            </a:endParaRPr>
          </a:p>
          <a:p>
            <a:pPr lvl="1" algn="just" eaLnBrk="1" hangingPunct="1">
              <a:lnSpc>
                <a:spcPct val="90000"/>
              </a:lnSpc>
              <a:buClr>
                <a:schemeClr val="accent2"/>
              </a:buClr>
            </a:pPr>
            <a:r>
              <a:rPr lang="zh-CN" altLang="en-US" sz="2400" b="1" dirty="0">
                <a:latin typeface="黑体" panose="02010609060101010101" pitchFamily="49" charset="-122"/>
              </a:rPr>
              <a:t>熟悉企业商务网站的建设与管理过程，全面模拟本专业实际操作技能。</a:t>
            </a:r>
            <a:endParaRPr lang="zh-CN" altLang="en-US" sz="2400" b="1" dirty="0">
              <a:latin typeface="黑体" panose="02010609060101010101" pitchFamily="49" charset="-122"/>
            </a:endParaRPr>
          </a:p>
          <a:p>
            <a:pPr lvl="1" algn="just" eaLnBrk="1" hangingPunct="1">
              <a:lnSpc>
                <a:spcPct val="90000"/>
              </a:lnSpc>
              <a:buClr>
                <a:schemeClr val="accent2"/>
              </a:buClr>
            </a:pPr>
            <a:r>
              <a:rPr lang="zh-CN" altLang="en-US" sz="2400" b="1" dirty="0">
                <a:latin typeface="黑体" panose="02010609060101010101" pitchFamily="49" charset="-122"/>
              </a:rPr>
              <a:t>设计开发企业电子商务平台、网络营销策划等</a:t>
            </a:r>
            <a:endParaRPr lang="zh-CN" altLang="en-US" sz="2400" b="1" dirty="0">
              <a:latin typeface="黑体" panose="02010609060101010101" pitchFamily="49" charset="-122"/>
            </a:endParaRPr>
          </a:p>
          <a:p>
            <a:pPr algn="just" eaLnBrk="1" hangingPunct="1">
              <a:lnSpc>
                <a:spcPct val="90000"/>
              </a:lnSpc>
            </a:pPr>
            <a:r>
              <a:rPr lang="zh-CN" altLang="en-US" sz="2800" b="1" dirty="0">
                <a:latin typeface="黑体" panose="02010609060101010101" pitchFamily="49" charset="-122"/>
              </a:rPr>
              <a:t>毕业设计</a:t>
            </a:r>
            <a:endParaRPr lang="zh-CN" altLang="en-US" sz="2800" b="1" dirty="0">
              <a:latin typeface="黑体" panose="02010609060101010101" pitchFamily="49" charset="-122"/>
            </a:endParaRPr>
          </a:p>
          <a:p>
            <a:pPr lvl="1" algn="just" eaLnBrk="1" hangingPunct="1">
              <a:lnSpc>
                <a:spcPct val="90000"/>
              </a:lnSpc>
              <a:buClr>
                <a:schemeClr val="accent2"/>
              </a:buClr>
            </a:pPr>
            <a:r>
              <a:rPr lang="zh-CN" altLang="en-US" sz="2400" b="1" dirty="0">
                <a:latin typeface="黑体" panose="02010609060101010101" pitchFamily="49" charset="-122"/>
              </a:rPr>
              <a:t>完成毕业设计、</a:t>
            </a:r>
            <a:r>
              <a:rPr lang="zh-CN" altLang="en-US" sz="2400" b="1">
                <a:latin typeface="黑体" panose="02010609060101010101" pitchFamily="49" charset="-122"/>
              </a:rPr>
              <a:t>撰写毕业实践报告并进行答辩 </a:t>
            </a:r>
            <a:endParaRPr lang="zh-CN" altLang="en-US" sz="2400" b="1" dirty="0">
              <a:latin typeface="黑体" panose="02010609060101010101" pitchFamily="49" charset="-122"/>
            </a:endParaRPr>
          </a:p>
        </p:txBody>
      </p:sp>
      <p:pic>
        <p:nvPicPr>
          <p:cNvPr id="51203" name="Picture 4" descr="D:\章海兵\网页素材1\图像资源\小图标\标志\back.gif">
            <a:hlinkClick r:id="rId1" action="ppaction://hlinksldjump"/>
          </p:cNvPr>
          <p:cNvPicPr>
            <a:picLocks noChangeAspect="1"/>
          </p:cNvPicPr>
          <p:nvPr/>
        </p:nvPicPr>
        <p:blipFill>
          <a:blip r:embed="rId2"/>
          <a:stretch>
            <a:fillRect/>
          </a:stretch>
        </p:blipFill>
        <p:spPr>
          <a:xfrm>
            <a:off x="8153400" y="5029200"/>
            <a:ext cx="735013" cy="1524000"/>
          </a:xfrm>
          <a:prstGeom prst="rect">
            <a:avLst/>
          </a:prstGeom>
          <a:noFill/>
          <a:ln w="9525">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4" descr="D:\ylh\备份\sucai\sc7.jpg"/>
          <p:cNvPicPr>
            <a:picLocks noChangeAspect="1"/>
          </p:cNvPicPr>
          <p:nvPr/>
        </p:nvPicPr>
        <p:blipFill>
          <a:blip r:embed="rId1"/>
          <a:stretch>
            <a:fillRect/>
          </a:stretch>
        </p:blipFill>
        <p:spPr>
          <a:xfrm>
            <a:off x="228600" y="0"/>
            <a:ext cx="8915400" cy="6705600"/>
          </a:xfrm>
          <a:prstGeom prst="rect">
            <a:avLst/>
          </a:prstGeom>
          <a:noFill/>
          <a:ln w="9525">
            <a:noFill/>
          </a:ln>
        </p:spPr>
      </p:pic>
      <p:sp>
        <p:nvSpPr>
          <p:cNvPr id="52226" name="Rectangle 2"/>
          <p:cNvSpPr>
            <a:spLocks noGrp="1"/>
          </p:cNvSpPr>
          <p:nvPr>
            <p:ph type="title"/>
          </p:nvPr>
        </p:nvSpPr>
        <p:spPr>
          <a:xfrm>
            <a:off x="2438400" y="838200"/>
            <a:ext cx="6477000" cy="1143000"/>
          </a:xfrm>
        </p:spPr>
        <p:txBody>
          <a:bodyPr wrap="square" lIns="91440" tIns="45720" rIns="91440" bIns="45720" anchor="b"/>
          <a:lstStyle/>
          <a:p>
            <a:pPr eaLnBrk="1" hangingPunct="1"/>
            <a:r>
              <a:rPr lang="zh-CN" altLang="en-US" sz="6000" b="1" dirty="0"/>
              <a:t>如何有效的学习</a:t>
            </a:r>
            <a:endParaRPr lang="zh-CN" altLang="en-US" sz="6000" b="1" dirty="0"/>
          </a:p>
        </p:txBody>
      </p:sp>
      <p:sp>
        <p:nvSpPr>
          <p:cNvPr id="52227" name="Rectangle 3"/>
          <p:cNvSpPr>
            <a:spLocks noGrp="1"/>
          </p:cNvSpPr>
          <p:nvPr>
            <p:ph idx="1"/>
          </p:nvPr>
        </p:nvSpPr>
        <p:spPr/>
        <p:txBody>
          <a:bodyPr wrap="square" lIns="91440" tIns="45720" rIns="91440" bIns="45720" anchor="t"/>
          <a:lstStyle/>
          <a:p>
            <a:pPr eaLnBrk="1" hangingPunct="1"/>
            <a:endParaRPr lang="zh-CN" altLang="zh-CN"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1027"/>
          <p:cNvSpPr>
            <a:spLocks noGrp="1"/>
          </p:cNvSpPr>
          <p:nvPr>
            <p:ph type="title"/>
          </p:nvPr>
        </p:nvSpPr>
        <p:spPr>
          <a:xfrm>
            <a:off x="539750" y="765175"/>
            <a:ext cx="7772400" cy="762000"/>
          </a:xfrm>
        </p:spPr>
        <p:txBody>
          <a:bodyPr wrap="square" lIns="91440" tIns="45720" rIns="91440" bIns="45720" anchor="b"/>
          <a:lstStyle/>
          <a:p>
            <a:pPr algn="ctr" eaLnBrk="1" hangingPunct="1"/>
            <a:r>
              <a:rPr lang="en-US" altLang="zh-CN" dirty="0"/>
              <a:t>   </a:t>
            </a:r>
            <a:r>
              <a:rPr lang="zh-CN" altLang="en-US" b="1" dirty="0"/>
              <a:t>大学教学方式与中学之不同</a:t>
            </a:r>
            <a:endParaRPr lang="zh-CN" altLang="en-US" b="1" dirty="0"/>
          </a:p>
        </p:txBody>
      </p:sp>
      <p:sp>
        <p:nvSpPr>
          <p:cNvPr id="43012" name="Rectangle 1028"/>
          <p:cNvSpPr>
            <a:spLocks noGrp="1"/>
          </p:cNvSpPr>
          <p:nvPr>
            <p:ph idx="1"/>
          </p:nvPr>
        </p:nvSpPr>
        <p:spPr>
          <a:xfrm>
            <a:off x="971550" y="1700213"/>
            <a:ext cx="7769225" cy="4724400"/>
          </a:xfrm>
        </p:spPr>
        <p:txBody>
          <a:bodyPr wrap="square" lIns="91440" tIns="45720" rIns="91440" bIns="45720" anchor="t"/>
          <a:lstStyle/>
          <a:p>
            <a:pPr eaLnBrk="1" hangingPunct="1"/>
            <a:r>
              <a:rPr lang="zh-CN" altLang="en-US" sz="2800" b="1" dirty="0">
                <a:solidFill>
                  <a:schemeClr val="tx2"/>
                </a:solidFill>
              </a:rPr>
              <a:t>内容多：</a:t>
            </a:r>
            <a:r>
              <a:rPr lang="zh-CN" altLang="en-US" sz="2800" b="1" dirty="0"/>
              <a:t>每门课程都是一个学期学完；</a:t>
            </a:r>
            <a:endParaRPr lang="zh-CN" altLang="en-US" sz="2800" b="1" dirty="0"/>
          </a:p>
          <a:p>
            <a:pPr eaLnBrk="1" hangingPunct="1"/>
            <a:r>
              <a:rPr lang="zh-CN" altLang="en-US" sz="2800" b="1" dirty="0">
                <a:solidFill>
                  <a:schemeClr val="tx2"/>
                </a:solidFill>
              </a:rPr>
              <a:t>理论性强：课程内容具有一定的理论性</a:t>
            </a:r>
            <a:r>
              <a:rPr lang="zh-CN" altLang="en-US" sz="2800" b="1" dirty="0"/>
              <a:t>；</a:t>
            </a:r>
            <a:endParaRPr lang="zh-CN" altLang="en-US" sz="2800" b="1" dirty="0"/>
          </a:p>
          <a:p>
            <a:pPr eaLnBrk="1" hangingPunct="1"/>
            <a:r>
              <a:rPr lang="zh-CN" altLang="en-US" sz="2800" b="1" dirty="0"/>
              <a:t>动手能力要求高：要自己实际动手、动脑实践</a:t>
            </a:r>
            <a:endParaRPr lang="zh-CN" altLang="en-US" sz="2800" b="1" dirty="0"/>
          </a:p>
          <a:p>
            <a:pPr eaLnBrk="1" hangingPunct="1"/>
            <a:r>
              <a:rPr lang="zh-CN" altLang="en-US" sz="2800" b="1" dirty="0">
                <a:solidFill>
                  <a:schemeClr val="tx2"/>
                </a:solidFill>
              </a:rPr>
              <a:t>教学方式不一：</a:t>
            </a:r>
            <a:r>
              <a:rPr lang="zh-CN" altLang="en-US" sz="2800" b="1" dirty="0"/>
              <a:t>不同的老师、不同的学科及课程有不同的教学方式；</a:t>
            </a:r>
            <a:endParaRPr lang="zh-CN" altLang="en-US" sz="2800" b="1" dirty="0"/>
          </a:p>
          <a:p>
            <a:pPr eaLnBrk="1" hangingPunct="1"/>
            <a:r>
              <a:rPr lang="zh-CN" altLang="en-US" sz="2800" b="1" dirty="0"/>
              <a:t>讲课方法</a:t>
            </a:r>
            <a:r>
              <a:rPr lang="zh-CN" altLang="en-US" sz="2800" b="1" dirty="0">
                <a:solidFill>
                  <a:schemeClr val="tx2"/>
                </a:solidFill>
              </a:rPr>
              <a:t>偏重于启发：</a:t>
            </a:r>
            <a:r>
              <a:rPr lang="zh-CN" altLang="en-US" sz="2800" b="1" dirty="0"/>
              <a:t>独立思考；</a:t>
            </a:r>
            <a:endParaRPr lang="zh-CN" altLang="en-US" sz="2800" b="1" dirty="0"/>
          </a:p>
          <a:p>
            <a:pPr eaLnBrk="1" hangingPunct="1"/>
            <a:r>
              <a:rPr lang="zh-CN" altLang="en-US" sz="2800" b="1" dirty="0">
                <a:solidFill>
                  <a:schemeClr val="tx2"/>
                </a:solidFill>
              </a:rPr>
              <a:t>自学的要求高：</a:t>
            </a:r>
            <a:r>
              <a:rPr lang="zh-CN" altLang="en-US" sz="2800" b="1" dirty="0"/>
              <a:t>上课之外的大量时间基本上由学生自己掌握 。</a:t>
            </a:r>
            <a:endParaRPr lang="zh-CN" altLang="en-US" sz="2800" b="1" dirty="0"/>
          </a:p>
          <a:p>
            <a:pPr eaLnBrk="1" hangingPunct="1"/>
            <a:r>
              <a:rPr lang="zh-CN" altLang="en-US" sz="2800" b="1" dirty="0">
                <a:solidFill>
                  <a:srgbClr val="FF5050"/>
                </a:solidFill>
              </a:rPr>
              <a:t>计算机应用能力强</a:t>
            </a:r>
            <a:endParaRPr lang="zh-CN" altLang="en-US" b="1" dirty="0">
              <a:solidFill>
                <a:srgbClr val="FF5050"/>
              </a:solidFill>
            </a:endParaRPr>
          </a:p>
        </p:txBody>
      </p:sp>
    </p:spTree>
  </p:cSld>
  <p:clrMapOvr>
    <a:masterClrMapping/>
  </p:clrMapOvr>
  <p:transition>
    <p:random/>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30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30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30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30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301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301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301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430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title"/>
          </p:nvPr>
        </p:nvSpPr>
        <p:spPr>
          <a:xfrm>
            <a:off x="1212850" y="457200"/>
            <a:ext cx="7931150" cy="11430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宋体" panose="02010600030101010101" pitchFamily="2" charset="-122"/>
                <a:ea typeface="+mj-ea"/>
                <a:cs typeface="+mj-cs"/>
              </a:rPr>
              <a:t>电子文档式的交作业方式</a:t>
            </a:r>
            <a:endParaRPr kumimoji="1" lang="zh-CN" altLang="en-US" sz="4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宋体" panose="02010600030101010101" pitchFamily="2" charset="-122"/>
              <a:ea typeface="+mj-ea"/>
              <a:cs typeface="+mj-cs"/>
            </a:endParaRPr>
          </a:p>
        </p:txBody>
      </p:sp>
      <p:sp>
        <p:nvSpPr>
          <p:cNvPr id="51204" name="Rectangle 4"/>
          <p:cNvSpPr>
            <a:spLocks noGrp="1"/>
          </p:cNvSpPr>
          <p:nvPr>
            <p:ph idx="1"/>
          </p:nvPr>
        </p:nvSpPr>
        <p:spPr>
          <a:xfrm>
            <a:off x="685800" y="1752600"/>
            <a:ext cx="7924800" cy="2667000"/>
          </a:xfrm>
        </p:spPr>
        <p:txBody>
          <a:bodyPr wrap="square" lIns="91440" tIns="45720" rIns="91440" bIns="45720" anchor="t"/>
          <a:lstStyle/>
          <a:p>
            <a:pPr eaLnBrk="1" hangingPunct="1"/>
            <a:r>
              <a:rPr lang="en-US" altLang="zh-CN" dirty="0">
                <a:latin typeface="宋体" panose="02010600030101010101" pitchFamily="2" charset="-122"/>
              </a:rPr>
              <a:t>    </a:t>
            </a:r>
            <a:r>
              <a:rPr lang="zh-CN" altLang="en-US" b="1" dirty="0">
                <a:latin typeface="宋体" panose="02010600030101010101" pitchFamily="2" charset="-122"/>
              </a:rPr>
              <a:t>作业与课程设计，采用</a:t>
            </a:r>
            <a:r>
              <a:rPr lang="en-US" altLang="zh-CN" b="1" dirty="0">
                <a:latin typeface="宋体" panose="02010600030101010101" pitchFamily="2" charset="-122"/>
              </a:rPr>
              <a:t>E</a:t>
            </a:r>
            <a:r>
              <a:rPr lang="zh-CN" altLang="en-US" b="1" dirty="0">
                <a:latin typeface="宋体" panose="02010600030101010101" pitchFamily="2" charset="-122"/>
              </a:rPr>
              <a:t>－</a:t>
            </a:r>
            <a:r>
              <a:rPr lang="en-US" altLang="zh-CN" b="1" dirty="0">
                <a:latin typeface="宋体" panose="02010600030101010101" pitchFamily="2" charset="-122"/>
              </a:rPr>
              <a:t>MAIL</a:t>
            </a:r>
            <a:r>
              <a:rPr lang="zh-CN" altLang="en-US" b="1" dirty="0">
                <a:latin typeface="宋体" panose="02010600030101010101" pitchFamily="2" charset="-122"/>
              </a:rPr>
              <a:t>、</a:t>
            </a:r>
            <a:r>
              <a:rPr lang="en-US" altLang="zh-CN" b="1" dirty="0">
                <a:latin typeface="宋体" panose="02010600030101010101" pitchFamily="2" charset="-122"/>
              </a:rPr>
              <a:t>QQ</a:t>
            </a:r>
            <a:r>
              <a:rPr lang="zh-CN" altLang="en-US" b="1" dirty="0">
                <a:latin typeface="宋体" panose="02010600030101010101" pitchFamily="2" charset="-122"/>
              </a:rPr>
              <a:t>或</a:t>
            </a:r>
            <a:r>
              <a:rPr lang="en-US" altLang="zh-CN" b="1" dirty="0">
                <a:latin typeface="宋体" panose="02010600030101010101" pitchFamily="2" charset="-122"/>
              </a:rPr>
              <a:t>FTP</a:t>
            </a:r>
            <a:r>
              <a:rPr lang="zh-CN" altLang="en-US" b="1" dirty="0">
                <a:latin typeface="宋体" panose="02010600030101010101" pitchFamily="2" charset="-122"/>
              </a:rPr>
              <a:t>上传到服务器上各自的目录下，这样可以提高学生的操作水平，熟悉和利用计算机和网络的优势。</a:t>
            </a:r>
            <a:r>
              <a:rPr lang="zh-CN" altLang="en-US" b="1" dirty="0"/>
              <a:t> </a:t>
            </a:r>
            <a:endParaRPr lang="zh-CN" altLang="en-US" b="1" dirty="0"/>
          </a:p>
        </p:txBody>
      </p:sp>
      <p:pic>
        <p:nvPicPr>
          <p:cNvPr id="55299" name="Picture 5" descr="fixcopy"/>
          <p:cNvPicPr>
            <a:picLocks noChangeAspect="1"/>
          </p:cNvPicPr>
          <p:nvPr/>
        </p:nvPicPr>
        <p:blipFill>
          <a:blip r:embed="rId1"/>
          <a:stretch>
            <a:fillRect/>
          </a:stretch>
        </p:blipFill>
        <p:spPr>
          <a:xfrm>
            <a:off x="1752600" y="3733800"/>
            <a:ext cx="7010400" cy="292100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dissolve">
                                      <p:cBhvr>
                                        <p:cTn id="7" dur="500"/>
                                        <p:tgtEl>
                                          <p:spTgt spid="512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专业荣誉</a:t>
            </a:r>
            <a:endParaRPr lang="zh-CN" altLang="en-US" dirty="0"/>
          </a:p>
        </p:txBody>
      </p:sp>
      <p:sp>
        <p:nvSpPr>
          <p:cNvPr id="3" name="内容占位符 2"/>
          <p:cNvSpPr>
            <a:spLocks noGrp="1"/>
          </p:cNvSpPr>
          <p:nvPr>
            <p:ph idx="1"/>
          </p:nvPr>
        </p:nvSpPr>
        <p:spPr/>
        <p:txBody>
          <a:bodyPr/>
          <a:lstStyle/>
          <a:p>
            <a:r>
              <a:rPr lang="zh-CN" altLang="en-US" sz="4000" b="1" dirty="0" smtClean="0">
                <a:solidFill>
                  <a:srgbClr val="FF0000"/>
                </a:solidFill>
              </a:rPr>
              <a:t>国家级骨干专业</a:t>
            </a:r>
            <a:endParaRPr lang="en-US" altLang="zh-CN" sz="4000" b="1" dirty="0" smtClean="0">
              <a:solidFill>
                <a:srgbClr val="FF0000"/>
              </a:solidFill>
            </a:endParaRPr>
          </a:p>
          <a:p>
            <a:r>
              <a:rPr lang="zh-CN" altLang="en-US" sz="4000" b="1" dirty="0" smtClean="0">
                <a:solidFill>
                  <a:srgbClr val="FF0000"/>
                </a:solidFill>
              </a:rPr>
              <a:t>广东省品牌专业</a:t>
            </a:r>
            <a:endParaRPr lang="en-US" altLang="zh-CN" sz="4000" b="1" dirty="0" smtClean="0">
              <a:solidFill>
                <a:srgbClr val="FF0000"/>
              </a:solidFill>
            </a:endParaRPr>
          </a:p>
          <a:p>
            <a:r>
              <a:rPr lang="zh-CN" altLang="en-US" sz="4000" b="1" dirty="0" smtClean="0">
                <a:solidFill>
                  <a:srgbClr val="FF0000"/>
                </a:solidFill>
              </a:rPr>
              <a:t>广东省一流高职高水平专业</a:t>
            </a:r>
            <a:endParaRPr lang="en-US" altLang="zh-CN" sz="4000" b="1" dirty="0" smtClean="0">
              <a:solidFill>
                <a:srgbClr val="FF0000"/>
              </a:solidFill>
            </a:endParaRPr>
          </a:p>
          <a:p>
            <a:r>
              <a:rPr lang="zh-CN" altLang="en-US" dirty="0" smtClean="0"/>
              <a:t>广东省现代学徒制试点专业</a:t>
            </a:r>
            <a:endParaRPr lang="en-US" altLang="zh-CN" dirty="0" smtClean="0"/>
          </a:p>
          <a:p>
            <a:r>
              <a:rPr lang="zh-CN" altLang="en-US" dirty="0" smtClean="0"/>
              <a:t>国家</a:t>
            </a:r>
            <a:r>
              <a:rPr lang="en-US" altLang="zh-CN" dirty="0" smtClean="0"/>
              <a:t>1+X</a:t>
            </a:r>
            <a:r>
              <a:rPr lang="zh-CN" altLang="en-US" dirty="0" smtClean="0"/>
              <a:t>证书试点专业</a:t>
            </a:r>
            <a:r>
              <a:rPr lang="en-US" altLang="zh-CN" dirty="0" smtClean="0"/>
              <a:t>——</a:t>
            </a:r>
            <a:r>
              <a:rPr lang="zh-CN" altLang="en-US" dirty="0" smtClean="0"/>
              <a:t>网店运营推广、电子商务数据分析</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1676400" y="609600"/>
            <a:ext cx="5121275" cy="715963"/>
          </a:xfrm>
        </p:spPr>
        <p:txBody>
          <a:bodyPr wrap="square" lIns="91440" tIns="45720" rIns="91440" bIns="45720" anchor="b"/>
          <a:lstStyle/>
          <a:p>
            <a:pPr algn="ctr" eaLnBrk="1" hangingPunct="1"/>
            <a:r>
              <a:rPr lang="zh-CN" altLang="en-US" b="1" dirty="0"/>
              <a:t>学 习 要 诀</a:t>
            </a:r>
            <a:endParaRPr lang="zh-CN" altLang="en-US" b="1" dirty="0"/>
          </a:p>
        </p:txBody>
      </p:sp>
      <p:sp>
        <p:nvSpPr>
          <p:cNvPr id="45059" name="Rectangle 3"/>
          <p:cNvSpPr>
            <a:spLocks noGrp="1"/>
          </p:cNvSpPr>
          <p:nvPr>
            <p:ph idx="1"/>
          </p:nvPr>
        </p:nvSpPr>
        <p:spPr>
          <a:xfrm>
            <a:off x="611188" y="1700213"/>
            <a:ext cx="8208962" cy="4724400"/>
          </a:xfrm>
        </p:spPr>
        <p:txBody>
          <a:bodyPr wrap="square" lIns="91440" tIns="45720" rIns="91440" bIns="45720" anchor="t"/>
          <a:lstStyle/>
          <a:p>
            <a:pPr marL="469900" indent="-469900" eaLnBrk="1" hangingPunct="1">
              <a:lnSpc>
                <a:spcPct val="95000"/>
              </a:lnSpc>
            </a:pPr>
            <a:r>
              <a:rPr lang="zh-CN" altLang="en-US" b="1" dirty="0"/>
              <a:t>勤学、好问、善思。</a:t>
            </a:r>
            <a:endParaRPr lang="zh-CN" altLang="en-US" b="1" dirty="0"/>
          </a:p>
          <a:p>
            <a:pPr marL="469900" indent="-469900" eaLnBrk="1" hangingPunct="1">
              <a:lnSpc>
                <a:spcPct val="95000"/>
              </a:lnSpc>
            </a:pPr>
            <a:r>
              <a:rPr lang="zh-CN" altLang="en-US" b="1" dirty="0"/>
              <a:t>教材上的内容最好在课堂上解决。</a:t>
            </a:r>
            <a:endParaRPr lang="zh-CN" altLang="en-US" b="1" dirty="0"/>
          </a:p>
          <a:p>
            <a:pPr marL="469900" indent="-469900" eaLnBrk="1" hangingPunct="1">
              <a:lnSpc>
                <a:spcPct val="95000"/>
              </a:lnSpc>
            </a:pPr>
            <a:r>
              <a:rPr lang="zh-CN" altLang="en-US" b="1" dirty="0"/>
              <a:t>培养良好的读书习惯。。</a:t>
            </a:r>
            <a:endParaRPr lang="zh-CN" altLang="en-US" b="1" dirty="0"/>
          </a:p>
          <a:p>
            <a:pPr marL="469900" indent="-469900" eaLnBrk="1" hangingPunct="1">
              <a:lnSpc>
                <a:spcPct val="95000"/>
              </a:lnSpc>
            </a:pPr>
            <a:r>
              <a:rPr lang="zh-CN" altLang="en-US" b="1" dirty="0"/>
              <a:t>尽快找到适合自己的学习方法。</a:t>
            </a:r>
            <a:endParaRPr lang="zh-CN" altLang="en-US" b="1" dirty="0"/>
          </a:p>
          <a:p>
            <a:pPr marL="469900" indent="-469900" eaLnBrk="1" hangingPunct="1">
              <a:lnSpc>
                <a:spcPct val="95000"/>
              </a:lnSpc>
            </a:pPr>
            <a:r>
              <a:rPr lang="zh-CN" altLang="en-US" b="1" dirty="0"/>
              <a:t>合理管理时间，做到全面发展：学习、活动、娱乐、休息兼顾。</a:t>
            </a:r>
            <a:endParaRPr lang="zh-CN" altLang="en-US" b="1" dirty="0"/>
          </a:p>
        </p:txBody>
      </p:sp>
      <p:pic>
        <p:nvPicPr>
          <p:cNvPr id="56323" name="Picture 5" descr="105346_1"/>
          <p:cNvPicPr>
            <a:picLocks noChangeAspect="1"/>
          </p:cNvPicPr>
          <p:nvPr/>
        </p:nvPicPr>
        <p:blipFill>
          <a:blip r:embed="rId1"/>
          <a:stretch>
            <a:fillRect/>
          </a:stretch>
        </p:blipFill>
        <p:spPr>
          <a:xfrm>
            <a:off x="7443788" y="0"/>
            <a:ext cx="1700212" cy="1828800"/>
          </a:xfrm>
          <a:prstGeom prst="rect">
            <a:avLst/>
          </a:prstGeom>
          <a:noFill/>
          <a:ln w="9525">
            <a:noFill/>
          </a:ln>
        </p:spPr>
      </p:pic>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50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505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505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505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505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50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p:cNvSpPr>
          <p:nvPr>
            <p:ph type="title"/>
          </p:nvPr>
        </p:nvSpPr>
        <p:spPr>
          <a:xfrm>
            <a:off x="1066800" y="762000"/>
            <a:ext cx="7772400" cy="762000"/>
          </a:xfrm>
        </p:spPr>
        <p:txBody>
          <a:bodyPr wrap="square" lIns="91440" tIns="45720" rIns="91440" bIns="45720" anchor="b"/>
          <a:lstStyle/>
          <a:p>
            <a:pPr algn="ctr" eaLnBrk="1" hangingPunct="1"/>
            <a:r>
              <a:rPr lang="zh-CN" altLang="en-US" b="1" dirty="0"/>
              <a:t>学会为人处世，保持心理健康</a:t>
            </a:r>
            <a:endParaRPr lang="zh-CN" altLang="en-US" b="1" dirty="0"/>
          </a:p>
        </p:txBody>
      </p:sp>
      <p:sp>
        <p:nvSpPr>
          <p:cNvPr id="46084" name="Rectangle 4"/>
          <p:cNvSpPr>
            <a:spLocks noGrp="1"/>
          </p:cNvSpPr>
          <p:nvPr>
            <p:ph idx="1"/>
          </p:nvPr>
        </p:nvSpPr>
        <p:spPr>
          <a:xfrm>
            <a:off x="684213" y="1773238"/>
            <a:ext cx="8067675" cy="4681537"/>
          </a:xfrm>
        </p:spPr>
        <p:txBody>
          <a:bodyPr wrap="square" lIns="91440" tIns="45720" rIns="91440" bIns="45720" anchor="t"/>
          <a:lstStyle/>
          <a:p>
            <a:pPr marL="469900" indent="-469900" eaLnBrk="1" hangingPunct="1">
              <a:lnSpc>
                <a:spcPct val="110000"/>
              </a:lnSpc>
            </a:pPr>
            <a:r>
              <a:rPr lang="zh-CN" altLang="en-US" b="1" dirty="0"/>
              <a:t>修身养性、涵养性情，完善人格，适应社会发展。以下几点与各位同学共勉：</a:t>
            </a:r>
            <a:endParaRPr lang="zh-CN" altLang="en-US" b="1" dirty="0"/>
          </a:p>
          <a:p>
            <a:pPr marL="908050" lvl="1" indent="-436245" eaLnBrk="1" hangingPunct="1">
              <a:lnSpc>
                <a:spcPct val="110000"/>
              </a:lnSpc>
            </a:pPr>
            <a:r>
              <a:rPr lang="zh-CN" altLang="en-US" b="1" dirty="0">
                <a:solidFill>
                  <a:schemeClr val="tx2"/>
                </a:solidFill>
              </a:rPr>
              <a:t>感恩</a:t>
            </a:r>
            <a:r>
              <a:rPr lang="zh-CN" altLang="en-US" b="1" dirty="0"/>
              <a:t>：为我们所获得的一切感谢社会。</a:t>
            </a:r>
            <a:endParaRPr lang="zh-CN" altLang="en-US" b="1" dirty="0"/>
          </a:p>
          <a:p>
            <a:pPr marL="908050" lvl="1" indent="-436245" eaLnBrk="1" hangingPunct="1">
              <a:lnSpc>
                <a:spcPct val="110000"/>
              </a:lnSpc>
            </a:pPr>
            <a:r>
              <a:rPr lang="zh-CN" altLang="en-US" b="1" dirty="0">
                <a:solidFill>
                  <a:schemeClr val="tx2"/>
                </a:solidFill>
              </a:rPr>
              <a:t>宽容</a:t>
            </a:r>
            <a:r>
              <a:rPr lang="zh-CN" altLang="en-US" b="1" dirty="0"/>
              <a:t>：尊重他人就是尊重自己。</a:t>
            </a:r>
            <a:endParaRPr lang="zh-CN" altLang="en-US" b="1" dirty="0"/>
          </a:p>
          <a:p>
            <a:pPr marL="908050" lvl="1" indent="-436245" eaLnBrk="1" hangingPunct="1">
              <a:lnSpc>
                <a:spcPct val="110000"/>
              </a:lnSpc>
            </a:pPr>
            <a:r>
              <a:rPr lang="zh-CN" altLang="en-US" b="1" dirty="0">
                <a:solidFill>
                  <a:schemeClr val="tx2"/>
                </a:solidFill>
              </a:rPr>
              <a:t>学会说</a:t>
            </a:r>
            <a:r>
              <a:rPr lang="zh-CN" altLang="en-US" b="1" dirty="0">
                <a:solidFill>
                  <a:schemeClr val="tx2"/>
                </a:solidFill>
                <a:latin typeface="Times New Roman" panose="02020603050405020304" pitchFamily="18" charset="0"/>
              </a:rPr>
              <a:t>“</a:t>
            </a:r>
            <a:r>
              <a:rPr lang="zh-CN" altLang="en-US" b="1" dirty="0">
                <a:solidFill>
                  <a:schemeClr val="tx2"/>
                </a:solidFill>
              </a:rPr>
              <a:t>不</a:t>
            </a:r>
            <a:r>
              <a:rPr lang="zh-CN" altLang="en-US" b="1" dirty="0">
                <a:solidFill>
                  <a:schemeClr val="tx2"/>
                </a:solidFill>
                <a:latin typeface="Times New Roman" panose="02020603050405020304" pitchFamily="18" charset="0"/>
              </a:rPr>
              <a:t>”</a:t>
            </a:r>
            <a:r>
              <a:rPr lang="zh-CN" altLang="en-US" b="1" dirty="0"/>
              <a:t>：坦诚作出自己的选择。</a:t>
            </a:r>
            <a:endParaRPr lang="zh-CN" altLang="en-US" b="1" dirty="0"/>
          </a:p>
          <a:p>
            <a:pPr marL="908050" lvl="1" indent="-436245" eaLnBrk="1" hangingPunct="1">
              <a:lnSpc>
                <a:spcPct val="110000"/>
              </a:lnSpc>
            </a:pPr>
            <a:r>
              <a:rPr lang="zh-CN" altLang="en-US" b="1" dirty="0">
                <a:solidFill>
                  <a:schemeClr val="tx2"/>
                </a:solidFill>
              </a:rPr>
              <a:t>助人为乐</a:t>
            </a:r>
            <a:r>
              <a:rPr lang="zh-CN" altLang="en-US" b="1" dirty="0"/>
              <a:t>：完善自身，获得快乐的最好方法。</a:t>
            </a:r>
            <a:endParaRPr lang="zh-CN" altLang="en-US" b="1" dirty="0"/>
          </a:p>
          <a:p>
            <a:pPr marL="908050" lvl="1" indent="-436245" eaLnBrk="1" hangingPunct="1">
              <a:lnSpc>
                <a:spcPct val="110000"/>
              </a:lnSpc>
            </a:pPr>
            <a:r>
              <a:rPr lang="zh-CN" altLang="en-US" b="1" dirty="0">
                <a:solidFill>
                  <a:schemeClr val="tx2"/>
                </a:solidFill>
              </a:rPr>
              <a:t>敢于面对挫折</a:t>
            </a:r>
            <a:r>
              <a:rPr lang="zh-CN" altLang="en-US" b="1" dirty="0"/>
              <a:t>：为人生积累成功的经验。</a:t>
            </a:r>
            <a:endParaRPr lang="zh-CN" altLang="en-US" b="1" dirty="0"/>
          </a:p>
          <a:p>
            <a:pPr marL="908050" lvl="1" indent="-436245" eaLnBrk="1" hangingPunct="1">
              <a:lnSpc>
                <a:spcPct val="110000"/>
              </a:lnSpc>
            </a:pPr>
            <a:r>
              <a:rPr lang="zh-CN" altLang="en-US" b="1" dirty="0">
                <a:solidFill>
                  <a:schemeClr val="tx2"/>
                </a:solidFill>
              </a:rPr>
              <a:t>注重内在修养</a:t>
            </a:r>
            <a:r>
              <a:rPr lang="zh-CN" altLang="en-US" b="1" dirty="0"/>
              <a:t>：涵养内在气质与人格魅力。</a:t>
            </a:r>
            <a:endParaRPr lang="zh-CN" altLang="en-US" b="1" dirty="0"/>
          </a:p>
        </p:txBody>
      </p:sp>
    </p:spTree>
  </p:cSld>
  <p:clrMapOvr>
    <a:masterClrMapping/>
  </p:clrMapOvr>
  <p:transition>
    <p:random/>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6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608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608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608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608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608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608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608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title"/>
          </p:nvPr>
        </p:nvSpPr>
        <p:spPr>
          <a:xfrm>
            <a:off x="1981200" y="609600"/>
            <a:ext cx="5943600" cy="1066800"/>
          </a:xfrm>
        </p:spPr>
        <p:txBody>
          <a:bodyPr wrap="square" lIns="91440" tIns="45720" rIns="91440" bIns="45720" anchor="b"/>
          <a:lstStyle/>
          <a:p>
            <a:pPr eaLnBrk="1" hangingPunct="1"/>
            <a:r>
              <a:rPr lang="zh-CN" altLang="en-US" sz="5400" b="1" dirty="0">
                <a:solidFill>
                  <a:srgbClr val="FF5050"/>
                </a:solidFill>
                <a:ea typeface="黑体" panose="02010609060101010101" pitchFamily="49" charset="-122"/>
              </a:rPr>
              <a:t>规划未来</a:t>
            </a:r>
            <a:endParaRPr lang="zh-CN" altLang="en-US" sz="5400" b="1" dirty="0">
              <a:solidFill>
                <a:srgbClr val="FF5050"/>
              </a:solidFill>
              <a:ea typeface="黑体" panose="02010609060101010101" pitchFamily="49" charset="-122"/>
            </a:endParaRPr>
          </a:p>
        </p:txBody>
      </p:sp>
      <p:sp>
        <p:nvSpPr>
          <p:cNvPr id="58370" name="Rectangle 3"/>
          <p:cNvSpPr>
            <a:spLocks noGrp="1"/>
          </p:cNvSpPr>
          <p:nvPr>
            <p:ph idx="1"/>
          </p:nvPr>
        </p:nvSpPr>
        <p:spPr>
          <a:xfrm>
            <a:off x="685800" y="1524000"/>
            <a:ext cx="8193088" cy="5029200"/>
          </a:xfrm>
        </p:spPr>
        <p:txBody>
          <a:bodyPr wrap="square" lIns="91440" tIns="45720" rIns="91440" bIns="45720" anchor="t"/>
          <a:lstStyle/>
          <a:p>
            <a:pPr eaLnBrk="1" hangingPunct="1">
              <a:lnSpc>
                <a:spcPct val="90000"/>
              </a:lnSpc>
              <a:buNone/>
            </a:pPr>
            <a:r>
              <a:rPr lang="en-US" altLang="zh-CN" sz="2800" b="1" dirty="0">
                <a:solidFill>
                  <a:schemeClr val="hlink"/>
                </a:solidFill>
                <a:ea typeface="黑体" panose="02010609060101010101" pitchFamily="49" charset="-122"/>
              </a:rPr>
              <a:t> </a:t>
            </a:r>
            <a:endParaRPr lang="en-US" altLang="zh-CN" sz="2800" b="1" dirty="0">
              <a:solidFill>
                <a:schemeClr val="hlink"/>
              </a:solidFill>
              <a:ea typeface="黑体" panose="02010609060101010101" pitchFamily="49" charset="-122"/>
            </a:endParaRPr>
          </a:p>
          <a:p>
            <a:pPr eaLnBrk="1" hangingPunct="1">
              <a:lnSpc>
                <a:spcPct val="90000"/>
              </a:lnSpc>
              <a:buNone/>
            </a:pPr>
            <a:endParaRPr lang="en-US" altLang="zh-CN" sz="3600"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b="1" dirty="0">
              <a:solidFill>
                <a:schemeClr val="hlink"/>
              </a:solidFill>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endParaRPr lang="en-US" altLang="zh-CN" sz="1600" b="1" dirty="0">
              <a:ea typeface="黑体" panose="02010609060101010101" pitchFamily="49" charset="-122"/>
            </a:endParaRPr>
          </a:p>
          <a:p>
            <a:pPr eaLnBrk="1" hangingPunct="1">
              <a:lnSpc>
                <a:spcPct val="90000"/>
              </a:lnSpc>
              <a:buNone/>
            </a:pPr>
            <a:r>
              <a:rPr lang="zh-CN" altLang="en-US" sz="1800" b="1" dirty="0">
                <a:ea typeface="黑体" panose="02010609060101010101" pitchFamily="49" charset="-122"/>
              </a:rPr>
              <a:t>简而言之，职业规划就是：</a:t>
            </a:r>
            <a:r>
              <a:rPr lang="zh-CN" altLang="en-US" sz="1800" b="1" dirty="0">
                <a:solidFill>
                  <a:srgbClr val="FF0000"/>
                </a:solidFill>
                <a:ea typeface="黑体" panose="02010609060101010101" pitchFamily="49" charset="-122"/>
              </a:rPr>
              <a:t>知己、知彼，择优选择职业目标和路径，并用</a:t>
            </a:r>
            <a:endParaRPr lang="zh-CN" altLang="en-US" sz="1800" b="1" dirty="0">
              <a:solidFill>
                <a:srgbClr val="FF0000"/>
              </a:solidFill>
              <a:ea typeface="黑体" panose="02010609060101010101" pitchFamily="49" charset="-122"/>
            </a:endParaRPr>
          </a:p>
          <a:p>
            <a:pPr eaLnBrk="1" hangingPunct="1">
              <a:lnSpc>
                <a:spcPct val="90000"/>
              </a:lnSpc>
              <a:buNone/>
            </a:pPr>
            <a:r>
              <a:rPr lang="zh-CN" altLang="en-US" sz="1800" b="1" dirty="0">
                <a:solidFill>
                  <a:srgbClr val="FF0000"/>
                </a:solidFill>
                <a:ea typeface="黑体" panose="02010609060101010101" pitchFamily="49" charset="-122"/>
              </a:rPr>
              <a:t>高效行动去达成职业目标！</a:t>
            </a:r>
            <a:endParaRPr lang="zh-CN" altLang="en-US" sz="1800" b="1" dirty="0">
              <a:solidFill>
                <a:schemeClr val="hlink"/>
              </a:solidFill>
              <a:ea typeface="黑体" panose="02010609060101010101" pitchFamily="49" charset="-122"/>
            </a:endParaRPr>
          </a:p>
          <a:p>
            <a:pPr eaLnBrk="1" hangingPunct="1">
              <a:lnSpc>
                <a:spcPct val="90000"/>
              </a:lnSpc>
              <a:buNone/>
            </a:pPr>
            <a:endParaRPr lang="en-US" altLang="zh-CN" sz="1800" b="1" dirty="0">
              <a:solidFill>
                <a:schemeClr val="hlink"/>
              </a:solidFill>
              <a:ea typeface="黑体" panose="02010609060101010101" pitchFamily="49" charset="-122"/>
            </a:endParaRPr>
          </a:p>
        </p:txBody>
      </p:sp>
      <p:grpSp>
        <p:nvGrpSpPr>
          <p:cNvPr id="58371" name="Group 4"/>
          <p:cNvGrpSpPr/>
          <p:nvPr/>
        </p:nvGrpSpPr>
        <p:grpSpPr>
          <a:xfrm>
            <a:off x="762000" y="1828800"/>
            <a:ext cx="7620000" cy="3657600"/>
            <a:chOff x="340" y="164"/>
            <a:chExt cx="5216" cy="2525"/>
          </a:xfrm>
        </p:grpSpPr>
        <p:pic>
          <p:nvPicPr>
            <p:cNvPr id="58372" name="Picture 5" descr="olympic symbol"/>
            <p:cNvPicPr>
              <a:picLocks noChangeAspect="1"/>
            </p:cNvPicPr>
            <p:nvPr/>
          </p:nvPicPr>
          <p:blipFill>
            <a:blip r:embed="rId1"/>
            <a:stretch>
              <a:fillRect/>
            </a:stretch>
          </p:blipFill>
          <p:spPr>
            <a:xfrm>
              <a:off x="340" y="164"/>
              <a:ext cx="5216" cy="2525"/>
            </a:xfrm>
            <a:prstGeom prst="rect">
              <a:avLst/>
            </a:prstGeom>
            <a:noFill/>
            <a:ln w="9525">
              <a:noFill/>
            </a:ln>
          </p:spPr>
        </p:pic>
        <p:sp>
          <p:nvSpPr>
            <p:cNvPr id="58373" name="Rectangle 6"/>
            <p:cNvSpPr/>
            <p:nvPr/>
          </p:nvSpPr>
          <p:spPr>
            <a:xfrm>
              <a:off x="703" y="754"/>
              <a:ext cx="998" cy="484"/>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客观</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认识自我</a:t>
              </a:r>
              <a:endParaRPr lang="zh-CN" altLang="en-US" sz="2000" b="1" dirty="0">
                <a:latin typeface="Tahoma" panose="020B0604030504040204" pitchFamily="34" charset="0"/>
                <a:ea typeface="黑体" panose="02010609060101010101" pitchFamily="49" charset="-122"/>
              </a:endParaRPr>
            </a:p>
          </p:txBody>
        </p:sp>
        <p:sp>
          <p:nvSpPr>
            <p:cNvPr id="58374" name="Rectangle 7"/>
            <p:cNvSpPr/>
            <p:nvPr/>
          </p:nvSpPr>
          <p:spPr>
            <a:xfrm>
              <a:off x="2398" y="754"/>
              <a:ext cx="1087" cy="484"/>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评估</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职业机会</a:t>
              </a:r>
              <a:endParaRPr lang="zh-CN" altLang="en-US" sz="2000" b="1" dirty="0">
                <a:latin typeface="Tahoma" panose="020B0604030504040204" pitchFamily="34" charset="0"/>
                <a:ea typeface="黑体" panose="02010609060101010101" pitchFamily="49" charset="-122"/>
              </a:endParaRPr>
            </a:p>
          </p:txBody>
        </p:sp>
        <p:sp>
          <p:nvSpPr>
            <p:cNvPr id="58375" name="Rectangle 8"/>
            <p:cNvSpPr/>
            <p:nvPr/>
          </p:nvSpPr>
          <p:spPr>
            <a:xfrm>
              <a:off x="4105" y="754"/>
              <a:ext cx="1178" cy="463"/>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确定职业</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1800" b="1" dirty="0">
                  <a:latin typeface="Tahoma" panose="020B0604030504040204" pitchFamily="34" charset="0"/>
                  <a:ea typeface="黑体" panose="02010609060101010101" pitchFamily="49" charset="-122"/>
                </a:rPr>
                <a:t>目标和路径</a:t>
              </a:r>
              <a:endParaRPr lang="zh-CN" altLang="en-US" sz="1800" b="1" dirty="0">
                <a:latin typeface="Tahoma" panose="020B0604030504040204" pitchFamily="34" charset="0"/>
                <a:ea typeface="黑体" panose="02010609060101010101" pitchFamily="49" charset="-122"/>
              </a:endParaRPr>
            </a:p>
          </p:txBody>
        </p:sp>
        <p:sp>
          <p:nvSpPr>
            <p:cNvPr id="58376" name="Rectangle 9"/>
            <p:cNvSpPr/>
            <p:nvPr/>
          </p:nvSpPr>
          <p:spPr>
            <a:xfrm>
              <a:off x="1429" y="1640"/>
              <a:ext cx="1304" cy="485"/>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终生学习</a:t>
              </a:r>
              <a:endParaRPr lang="zh-CN" altLang="en-US" sz="2000" b="1" dirty="0">
                <a:latin typeface="Tahoma" panose="020B0604030504040204" pitchFamily="34" charset="0"/>
                <a:ea typeface="黑体" panose="02010609060101010101" pitchFamily="49" charset="-122"/>
              </a:endParaRPr>
            </a:p>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高效行动</a:t>
              </a:r>
              <a:endParaRPr lang="zh-CN" altLang="en-US" sz="2000" b="1" dirty="0">
                <a:latin typeface="Tahoma" panose="020B0604030504040204" pitchFamily="34" charset="0"/>
                <a:ea typeface="黑体" panose="02010609060101010101" pitchFamily="49" charset="-122"/>
              </a:endParaRPr>
            </a:p>
          </p:txBody>
        </p:sp>
        <p:sp>
          <p:nvSpPr>
            <p:cNvPr id="58377" name="Rectangle 10"/>
            <p:cNvSpPr/>
            <p:nvPr/>
          </p:nvSpPr>
          <p:spPr>
            <a:xfrm>
              <a:off x="3289" y="1615"/>
              <a:ext cx="997" cy="484"/>
            </a:xfrm>
            <a:prstGeom prst="rect">
              <a:avLst/>
            </a:prstGeom>
            <a:noFill/>
            <a:ln w="9525">
              <a:noFill/>
            </a:ln>
          </p:spPr>
          <p:txBody>
            <a:bodyPr anchor="t">
              <a:spAutoFit/>
            </a:bodyPr>
            <a:lstStyle/>
            <a:p>
              <a:pPr algn="ctr">
                <a:buClrTx/>
                <a:buFont typeface="Wingdings" panose="05000000000000000000" pitchFamily="2" charset="2"/>
                <a:buNone/>
              </a:pPr>
              <a:r>
                <a:rPr lang="zh-CN" altLang="en-US" sz="2000" b="1" dirty="0">
                  <a:latin typeface="Tahoma" panose="020B0604030504040204" pitchFamily="34" charset="0"/>
                  <a:ea typeface="黑体" panose="02010609060101010101" pitchFamily="49" charset="-122"/>
                </a:rPr>
                <a:t>与时俱进灵活调整</a:t>
              </a:r>
              <a:endParaRPr lang="zh-CN" altLang="en-US" sz="2000" b="1" dirty="0">
                <a:latin typeface="Tahoma" panose="020B0604030504040204" pitchFamily="34" charset="0"/>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73025" y="564515"/>
            <a:ext cx="9931400" cy="6083300"/>
          </a:xfrm>
          <a:prstGeom prst="rect">
            <a:avLst/>
          </a:prstGeom>
        </p:spPr>
      </p:pic>
    </p:spTree>
    <p:custDataLst>
      <p:tags r:id="rId2"/>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59690"/>
            <a:ext cx="9144635" cy="6877685"/>
          </a:xfrm>
          <a:prstGeom prst="rect">
            <a:avLst/>
          </a:prstGeom>
        </p:spPr>
      </p:pic>
    </p:spTree>
    <p:custDataLst>
      <p:tags r:id="rId2"/>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07010" y="0"/>
            <a:ext cx="11528425" cy="6802120"/>
          </a:xfrm>
          <a:prstGeom prst="rect">
            <a:avLst/>
          </a:prstGeom>
        </p:spPr>
      </p:pic>
    </p:spTree>
    <p:custDataLst>
      <p:tags r:id="rId2"/>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54610"/>
            <a:ext cx="9227185" cy="6798310"/>
          </a:xfrm>
          <a:prstGeom prst="rect">
            <a:avLst/>
          </a:prstGeom>
        </p:spPr>
      </p:pic>
    </p:spTree>
    <p:custDataLst>
      <p:tags r:id="rId2"/>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365125"/>
            <a:ext cx="9423400" cy="6290310"/>
          </a:xfrm>
          <a:prstGeom prst="rect">
            <a:avLst/>
          </a:prstGeom>
        </p:spPr>
      </p:pic>
    </p:spTree>
    <p:custDataLst>
      <p:tags r:id="rId2"/>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0" y="0"/>
            <a:ext cx="11672570" cy="6858000"/>
          </a:xfrm>
          <a:prstGeom prst="rect">
            <a:avLst/>
          </a:prstGeom>
        </p:spPr>
      </p:pic>
    </p:spTree>
    <p:custDataLst>
      <p:tags r:id="rId2"/>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16" descr="682053e48aa02cfdd7505a2d8d03534"/>
          <p:cNvPicPr>
            <a:picLocks noGrp="1" noChangeAspect="1"/>
          </p:cNvPicPr>
          <p:nvPr>
            <p:ph idx="1"/>
            <p:custDataLst>
              <p:tags r:id="rId1"/>
            </p:custDataLst>
          </p:nvPr>
        </p:nvPicPr>
        <p:blipFill>
          <a:blip r:embed="rId2"/>
          <a:stretch>
            <a:fillRect/>
          </a:stretch>
        </p:blipFill>
        <p:spPr>
          <a:xfrm>
            <a:off x="76200" y="87630"/>
            <a:ext cx="9068435" cy="6802120"/>
          </a:xfrm>
          <a:prstGeom prst="rect">
            <a:avLst/>
          </a:prstGeom>
          <a:noFill/>
          <a:ln w="9525">
            <a:noFill/>
          </a:ln>
        </p:spPr>
      </p:pic>
    </p:spTree>
    <p:custDataLst>
      <p:tags r:id="rId3"/>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p:cNvSpPr>
          <p:nvPr>
            <p:ph type="title"/>
          </p:nvPr>
        </p:nvSpPr>
        <p:spPr/>
        <p:txBody>
          <a:bodyPr wrap="square" lIns="91440" tIns="45720" rIns="91440" bIns="45720" anchor="b"/>
          <a:lstStyle/>
          <a:p>
            <a:pPr eaLnBrk="1" hangingPunct="1"/>
            <a:endParaRPr lang="zh-CN" altLang="zh-CN" dirty="0"/>
          </a:p>
        </p:txBody>
      </p:sp>
      <p:pic>
        <p:nvPicPr>
          <p:cNvPr id="8194" name="Picture 5" descr="D:\ylh\备份\sucai\sc10.jpg"/>
          <p:cNvPicPr>
            <a:picLocks noChangeAspect="1"/>
          </p:cNvPicPr>
          <p:nvPr/>
        </p:nvPicPr>
        <p:blipFill>
          <a:blip r:embed="rId1"/>
          <a:stretch>
            <a:fillRect/>
          </a:stretch>
        </p:blipFill>
        <p:spPr>
          <a:xfrm>
            <a:off x="0" y="0"/>
            <a:ext cx="9144000" cy="2038350"/>
          </a:xfrm>
          <a:prstGeom prst="rect">
            <a:avLst/>
          </a:prstGeom>
          <a:noFill/>
          <a:ln w="9525">
            <a:noFill/>
          </a:ln>
        </p:spPr>
      </p:pic>
      <p:sp>
        <p:nvSpPr>
          <p:cNvPr id="8195" name="Text Box 6"/>
          <p:cNvSpPr txBox="1"/>
          <p:nvPr/>
        </p:nvSpPr>
        <p:spPr>
          <a:xfrm>
            <a:off x="6270625" y="754063"/>
            <a:ext cx="2492375" cy="519112"/>
          </a:xfrm>
          <a:prstGeom prst="rect">
            <a:avLst/>
          </a:prstGeom>
          <a:noFill/>
          <a:ln w="9525">
            <a:noFill/>
          </a:ln>
        </p:spPr>
        <p:txBody>
          <a:bodyPr anchor="t">
            <a:spAutoFit/>
          </a:bodyPr>
          <a:lstStyle/>
          <a:p>
            <a:pPr>
              <a:spcBef>
                <a:spcPct val="50000"/>
              </a:spcBef>
              <a:buClrTx/>
              <a:buFont typeface="Wingdings" panose="05000000000000000000" pitchFamily="2" charset="2"/>
              <a:buNone/>
            </a:pPr>
            <a:r>
              <a:rPr lang="zh-CN" altLang="en-US" sz="2800" b="1" dirty="0">
                <a:solidFill>
                  <a:schemeClr val="folHlink"/>
                </a:solidFill>
                <a:latin typeface="Tahoma" panose="020B0604030504040204" pitchFamily="34" charset="0"/>
                <a:ea typeface="宋体" panose="02010600030101010101" pitchFamily="2" charset="-122"/>
              </a:rPr>
              <a:t>电子商务专业</a:t>
            </a:r>
            <a:endParaRPr lang="zh-CN" altLang="en-US" sz="2800" b="1" dirty="0">
              <a:solidFill>
                <a:schemeClr val="folHlink"/>
              </a:solidFill>
              <a:latin typeface="Tahoma" panose="020B0604030504040204" pitchFamily="34" charset="0"/>
              <a:ea typeface="宋体" panose="02010600030101010101" pitchFamily="2" charset="-122"/>
            </a:endParaRPr>
          </a:p>
        </p:txBody>
      </p:sp>
      <p:grpSp>
        <p:nvGrpSpPr>
          <p:cNvPr id="8196" name="Group 9"/>
          <p:cNvGrpSpPr/>
          <p:nvPr/>
        </p:nvGrpSpPr>
        <p:grpSpPr>
          <a:xfrm>
            <a:off x="1600200" y="2362200"/>
            <a:ext cx="5867400" cy="3733800"/>
            <a:chOff x="1152" y="1275"/>
            <a:chExt cx="3408" cy="2133"/>
          </a:xfrm>
        </p:grpSpPr>
        <p:grpSp>
          <p:nvGrpSpPr>
            <p:cNvPr id="8197" name="Group 10"/>
            <p:cNvGrpSpPr/>
            <p:nvPr/>
          </p:nvGrpSpPr>
          <p:grpSpPr>
            <a:xfrm>
              <a:off x="1152" y="1275"/>
              <a:ext cx="480" cy="419"/>
              <a:chOff x="1110" y="2656"/>
              <a:chExt cx="1549" cy="1351"/>
            </a:xfrm>
          </p:grpSpPr>
          <p:sp>
            <p:nvSpPr>
              <p:cNvPr id="8198" name="AutoShape 11"/>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199" name="AutoShape 12"/>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685" name="AutoShape 13"/>
              <p:cNvSpPr>
                <a:spLocks noChangeArrowheads="1"/>
              </p:cNvSpPr>
              <p:nvPr/>
            </p:nvSpPr>
            <p:spPr bwMode="gray">
              <a:xfrm>
                <a:off x="1199" y="2735"/>
                <a:ext cx="1351" cy="1170"/>
              </a:xfrm>
              <a:prstGeom prst="hexagon">
                <a:avLst>
                  <a:gd name="adj" fmla="val 28896"/>
                  <a:gd name="vf" fmla="val 115470"/>
                </a:avLst>
              </a:prstGeom>
              <a:gradFill rotWithShape="1">
                <a:gsLst>
                  <a:gs pos="0">
                    <a:schemeClr val="folHlink">
                      <a:gamma/>
                      <a:shade val="46275"/>
                      <a:invGamma/>
                    </a:schemeClr>
                  </a:gs>
                  <a:gs pos="100000">
                    <a:schemeClr val="folHlink"/>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8201" name="Group 14"/>
            <p:cNvGrpSpPr/>
            <p:nvPr/>
          </p:nvGrpSpPr>
          <p:grpSpPr>
            <a:xfrm>
              <a:off x="1152" y="1851"/>
              <a:ext cx="480" cy="419"/>
              <a:chOff x="3174" y="2656"/>
              <a:chExt cx="1549" cy="1351"/>
            </a:xfrm>
          </p:grpSpPr>
          <p:sp>
            <p:nvSpPr>
              <p:cNvPr id="8202" name="AutoShape 15"/>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203" name="AutoShape 16"/>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689" name="AutoShape 17"/>
              <p:cNvSpPr>
                <a:spLocks noChangeArrowheads="1"/>
              </p:cNvSpPr>
              <p:nvPr/>
            </p:nvSpPr>
            <p:spPr bwMode="gray">
              <a:xfrm>
                <a:off x="3263" y="2735"/>
                <a:ext cx="1351" cy="1170"/>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8205" name="Line 18"/>
            <p:cNvSpPr/>
            <p:nvPr/>
          </p:nvSpPr>
          <p:spPr>
            <a:xfrm>
              <a:off x="1536" y="1659"/>
              <a:ext cx="3024" cy="0"/>
            </a:xfrm>
            <a:prstGeom prst="line">
              <a:avLst/>
            </a:prstGeom>
            <a:ln w="25400" cap="flat" cmpd="sng">
              <a:solidFill>
                <a:srgbClr val="C0C0C0"/>
              </a:solidFill>
              <a:prstDash val="sysDot"/>
              <a:round/>
              <a:headEnd type="none" w="med" len="med"/>
              <a:tailEnd type="oval" w="med" len="med"/>
            </a:ln>
          </p:spPr>
        </p:sp>
        <p:sp>
          <p:nvSpPr>
            <p:cNvPr id="8206" name="Text Box 19"/>
            <p:cNvSpPr txBox="1"/>
            <p:nvPr/>
          </p:nvSpPr>
          <p:spPr>
            <a:xfrm>
              <a:off x="1680" y="1323"/>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2" action="ppaction://hlinksldjump"/>
                </a:rPr>
                <a:t>什么是电子商务</a:t>
              </a:r>
              <a:endParaRPr lang="zh-CN" altLang="en-US" sz="3200" dirty="0">
                <a:latin typeface="Arial" panose="020B0604020202020204" pitchFamily="34" charset="0"/>
                <a:ea typeface="黑体" panose="02010609060101010101" pitchFamily="49" charset="-122"/>
              </a:endParaRPr>
            </a:p>
          </p:txBody>
        </p:sp>
        <p:sp>
          <p:nvSpPr>
            <p:cNvPr id="8207" name="Text Box 20"/>
            <p:cNvSpPr txBox="1"/>
            <p:nvPr/>
          </p:nvSpPr>
          <p:spPr>
            <a:xfrm>
              <a:off x="1285" y="1337"/>
              <a:ext cx="205" cy="261"/>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1</a:t>
              </a:r>
              <a:endParaRPr lang="en-US" altLang="zh-CN" b="1" dirty="0">
                <a:solidFill>
                  <a:schemeClr val="bg1"/>
                </a:solidFill>
                <a:latin typeface="Arial" panose="020B0604020202020204" pitchFamily="34" charset="0"/>
                <a:ea typeface="宋体" panose="02010600030101010101" pitchFamily="2" charset="-122"/>
              </a:endParaRPr>
            </a:p>
          </p:txBody>
        </p:sp>
        <p:sp>
          <p:nvSpPr>
            <p:cNvPr id="8208" name="Line 21"/>
            <p:cNvSpPr/>
            <p:nvPr/>
          </p:nvSpPr>
          <p:spPr>
            <a:xfrm>
              <a:off x="1536" y="2235"/>
              <a:ext cx="3024" cy="0"/>
            </a:xfrm>
            <a:prstGeom prst="line">
              <a:avLst/>
            </a:prstGeom>
            <a:ln w="25400" cap="flat" cmpd="sng">
              <a:solidFill>
                <a:srgbClr val="C0C0C0"/>
              </a:solidFill>
              <a:prstDash val="sysDot"/>
              <a:round/>
              <a:headEnd type="none" w="med" len="med"/>
              <a:tailEnd type="oval" w="med" len="med"/>
            </a:ln>
          </p:spPr>
        </p:sp>
        <p:sp>
          <p:nvSpPr>
            <p:cNvPr id="8209" name="Text Box 22"/>
            <p:cNvSpPr txBox="1"/>
            <p:nvPr/>
          </p:nvSpPr>
          <p:spPr>
            <a:xfrm>
              <a:off x="1680" y="1899"/>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3" action="ppaction://hlinksldjump"/>
                </a:rPr>
                <a:t>将来干什么？</a:t>
              </a:r>
              <a:endParaRPr lang="zh-CN" altLang="en-US" sz="3200" dirty="0">
                <a:latin typeface="Arial" panose="020B0604020202020204" pitchFamily="34" charset="0"/>
                <a:ea typeface="黑体" panose="02010609060101010101" pitchFamily="49" charset="-122"/>
              </a:endParaRPr>
            </a:p>
          </p:txBody>
        </p:sp>
        <p:sp>
          <p:nvSpPr>
            <p:cNvPr id="8210" name="Text Box 23"/>
            <p:cNvSpPr txBox="1"/>
            <p:nvPr/>
          </p:nvSpPr>
          <p:spPr>
            <a:xfrm>
              <a:off x="1285" y="1913"/>
              <a:ext cx="205" cy="262"/>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2</a:t>
              </a:r>
              <a:endParaRPr lang="en-US" altLang="zh-CN" b="1" dirty="0">
                <a:solidFill>
                  <a:schemeClr val="bg1"/>
                </a:solidFill>
                <a:latin typeface="Arial" panose="020B0604020202020204" pitchFamily="34" charset="0"/>
                <a:ea typeface="宋体" panose="02010600030101010101" pitchFamily="2" charset="-122"/>
              </a:endParaRPr>
            </a:p>
          </p:txBody>
        </p:sp>
        <p:grpSp>
          <p:nvGrpSpPr>
            <p:cNvPr id="8211" name="Group 24"/>
            <p:cNvGrpSpPr/>
            <p:nvPr/>
          </p:nvGrpSpPr>
          <p:grpSpPr>
            <a:xfrm>
              <a:off x="1152" y="2413"/>
              <a:ext cx="480" cy="419"/>
              <a:chOff x="1110" y="2656"/>
              <a:chExt cx="1549" cy="1351"/>
            </a:xfrm>
          </p:grpSpPr>
          <p:sp>
            <p:nvSpPr>
              <p:cNvPr id="8212" name="AutoShape 25"/>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213" name="AutoShape 26"/>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699" name="AutoShape 27"/>
              <p:cNvSpPr>
                <a:spLocks noChangeArrowheads="1"/>
              </p:cNvSpPr>
              <p:nvPr/>
            </p:nvSpPr>
            <p:spPr bwMode="gray">
              <a:xfrm>
                <a:off x="1199" y="2735"/>
                <a:ext cx="1351" cy="1170"/>
              </a:xfrm>
              <a:prstGeom prst="hexagon">
                <a:avLst>
                  <a:gd name="adj" fmla="val 28896"/>
                  <a:gd name="vf" fmla="val 115470"/>
                </a:avLst>
              </a:prstGeom>
              <a:gradFill rotWithShape="1">
                <a:gsLst>
                  <a:gs pos="0">
                    <a:schemeClr val="folHlink">
                      <a:gamma/>
                      <a:shade val="46275"/>
                      <a:invGamma/>
                    </a:schemeClr>
                  </a:gs>
                  <a:gs pos="100000">
                    <a:schemeClr val="folHlink"/>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grpSp>
          <p:nvGrpSpPr>
            <p:cNvPr id="8215" name="Group 28"/>
            <p:cNvGrpSpPr/>
            <p:nvPr/>
          </p:nvGrpSpPr>
          <p:grpSpPr>
            <a:xfrm>
              <a:off x="1152" y="2989"/>
              <a:ext cx="480" cy="419"/>
              <a:chOff x="3174" y="2656"/>
              <a:chExt cx="1549" cy="1351"/>
            </a:xfrm>
          </p:grpSpPr>
          <p:sp>
            <p:nvSpPr>
              <p:cNvPr id="8216" name="AutoShape 29"/>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8217" name="AutoShape 30"/>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28703" name="AutoShape 31"/>
              <p:cNvSpPr>
                <a:spLocks noChangeArrowheads="1"/>
              </p:cNvSpPr>
              <p:nvPr/>
            </p:nvSpPr>
            <p:spPr bwMode="gray">
              <a:xfrm>
                <a:off x="3263" y="2735"/>
                <a:ext cx="1351" cy="1170"/>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8219" name="Line 32"/>
            <p:cNvSpPr/>
            <p:nvPr/>
          </p:nvSpPr>
          <p:spPr>
            <a:xfrm>
              <a:off x="1536" y="2797"/>
              <a:ext cx="3024" cy="0"/>
            </a:xfrm>
            <a:prstGeom prst="line">
              <a:avLst/>
            </a:prstGeom>
            <a:ln w="25400" cap="flat" cmpd="sng">
              <a:solidFill>
                <a:srgbClr val="C0C0C0"/>
              </a:solidFill>
              <a:prstDash val="sysDot"/>
              <a:round/>
              <a:headEnd type="none" w="med" len="med"/>
              <a:tailEnd type="oval" w="med" len="med"/>
            </a:ln>
          </p:spPr>
        </p:sp>
        <p:sp>
          <p:nvSpPr>
            <p:cNvPr id="8220" name="Text Box 33"/>
            <p:cNvSpPr txBox="1"/>
            <p:nvPr/>
          </p:nvSpPr>
          <p:spPr>
            <a:xfrm>
              <a:off x="1680" y="2461"/>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4" action="ppaction://hlinksldjump"/>
                </a:rPr>
                <a:t>在学校学什么？</a:t>
              </a:r>
              <a:endParaRPr lang="zh-CN" altLang="en-US" sz="3200" dirty="0">
                <a:latin typeface="Arial" panose="020B0604020202020204" pitchFamily="34" charset="0"/>
                <a:ea typeface="黑体" panose="02010609060101010101" pitchFamily="49" charset="-122"/>
              </a:endParaRPr>
            </a:p>
          </p:txBody>
        </p:sp>
        <p:sp>
          <p:nvSpPr>
            <p:cNvPr id="8221" name="Text Box 34"/>
            <p:cNvSpPr txBox="1"/>
            <p:nvPr/>
          </p:nvSpPr>
          <p:spPr>
            <a:xfrm>
              <a:off x="1285" y="2475"/>
              <a:ext cx="205" cy="261"/>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3</a:t>
              </a:r>
              <a:endParaRPr lang="en-US" altLang="zh-CN" b="1" dirty="0">
                <a:solidFill>
                  <a:schemeClr val="bg1"/>
                </a:solidFill>
                <a:latin typeface="Arial" panose="020B0604020202020204" pitchFamily="34" charset="0"/>
                <a:ea typeface="宋体" panose="02010600030101010101" pitchFamily="2" charset="-122"/>
              </a:endParaRPr>
            </a:p>
          </p:txBody>
        </p:sp>
        <p:sp>
          <p:nvSpPr>
            <p:cNvPr id="8222" name="Line 35"/>
            <p:cNvSpPr/>
            <p:nvPr/>
          </p:nvSpPr>
          <p:spPr>
            <a:xfrm>
              <a:off x="1536" y="3373"/>
              <a:ext cx="3024" cy="0"/>
            </a:xfrm>
            <a:prstGeom prst="line">
              <a:avLst/>
            </a:prstGeom>
            <a:ln w="25400" cap="flat" cmpd="sng">
              <a:solidFill>
                <a:srgbClr val="C0C0C0"/>
              </a:solidFill>
              <a:prstDash val="sysDot"/>
              <a:round/>
              <a:headEnd type="none" w="med" len="med"/>
              <a:tailEnd type="oval" w="med" len="med"/>
            </a:ln>
          </p:spPr>
        </p:sp>
        <p:sp>
          <p:nvSpPr>
            <p:cNvPr id="8223" name="Text Box 36"/>
            <p:cNvSpPr txBox="1"/>
            <p:nvPr/>
          </p:nvSpPr>
          <p:spPr>
            <a:xfrm>
              <a:off x="1680" y="3037"/>
              <a:ext cx="2832" cy="331"/>
            </a:xfrm>
            <a:prstGeom prst="rect">
              <a:avLst/>
            </a:prstGeom>
            <a:noFill/>
            <a:ln w="9525">
              <a:noFill/>
            </a:ln>
          </p:spPr>
          <p:txBody>
            <a:bodyPr anchor="t">
              <a:spAutoFit/>
            </a:bodyPr>
            <a:lstStyle/>
            <a:p>
              <a:pPr algn="ctr" eaLnBrk="0" hangingPunct="0">
                <a:buClrTx/>
                <a:buFont typeface="Wingdings" panose="05000000000000000000" pitchFamily="2" charset="2"/>
                <a:buNone/>
              </a:pPr>
              <a:r>
                <a:rPr lang="zh-CN" altLang="en-US" sz="3200" dirty="0">
                  <a:latin typeface="Arial" panose="020B0604020202020204" pitchFamily="34" charset="0"/>
                  <a:ea typeface="黑体" panose="02010609060101010101" pitchFamily="49" charset="-122"/>
                  <a:hlinkClick r:id="rId5" action="ppaction://hlinksldjump"/>
                </a:rPr>
                <a:t>如何有效学习？</a:t>
              </a:r>
              <a:endParaRPr lang="zh-CN" altLang="en-US" sz="3200" dirty="0">
                <a:latin typeface="Arial" panose="020B0604020202020204" pitchFamily="34" charset="0"/>
                <a:ea typeface="黑体" panose="02010609060101010101" pitchFamily="49" charset="-122"/>
              </a:endParaRPr>
            </a:p>
          </p:txBody>
        </p:sp>
        <p:sp>
          <p:nvSpPr>
            <p:cNvPr id="8224" name="Text Box 37"/>
            <p:cNvSpPr txBox="1"/>
            <p:nvPr/>
          </p:nvSpPr>
          <p:spPr>
            <a:xfrm>
              <a:off x="1285" y="3051"/>
              <a:ext cx="205" cy="261"/>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en-US" altLang="zh-CN" b="1" dirty="0">
                  <a:solidFill>
                    <a:schemeClr val="bg1"/>
                  </a:solidFill>
                  <a:latin typeface="Arial" panose="020B0604020202020204" pitchFamily="34" charset="0"/>
                  <a:ea typeface="宋体" panose="02010600030101010101" pitchFamily="2" charset="-122"/>
                </a:rPr>
                <a:t>4</a:t>
              </a:r>
              <a:endParaRPr lang="en-US" altLang="zh-CN" b="1" dirty="0">
                <a:solidFill>
                  <a:schemeClr val="bg1"/>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内容占位符 -2147482608" descr="机房1"/>
          <p:cNvPicPr>
            <a:picLocks noGrp="1" noChangeAspect="1"/>
          </p:cNvPicPr>
          <p:nvPr>
            <p:ph idx="1"/>
            <p:custDataLst>
              <p:tags r:id="rId1"/>
            </p:custDataLst>
          </p:nvPr>
        </p:nvPicPr>
        <p:blipFill>
          <a:blip r:embed="rId2"/>
          <a:stretch>
            <a:fillRect/>
          </a:stretch>
        </p:blipFill>
        <p:spPr>
          <a:xfrm>
            <a:off x="0" y="0"/>
            <a:ext cx="9144000" cy="6858635"/>
          </a:xfrm>
          <a:prstGeom prst="rect">
            <a:avLst/>
          </a:prstGeom>
          <a:noFill/>
          <a:ln w="9525">
            <a:noFill/>
          </a:ln>
        </p:spPr>
      </p:pic>
    </p:spTree>
    <p:custDataLst>
      <p:tags r:id="rId3"/>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内容占位符 -2147482619" descr="807542700338857325"/>
          <p:cNvPicPr>
            <a:picLocks noGrp="1" noChangeAspect="1"/>
          </p:cNvPicPr>
          <p:nvPr>
            <p:ph idx="1"/>
          </p:nvPr>
        </p:nvPicPr>
        <p:blipFill>
          <a:blip r:embed="rId1"/>
          <a:stretch>
            <a:fillRect/>
          </a:stretch>
        </p:blipFill>
        <p:spPr>
          <a:xfrm>
            <a:off x="195580" y="132080"/>
            <a:ext cx="8728710" cy="654685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2"/>
          <p:cNvSpPr/>
          <p:nvPr/>
        </p:nvSpPr>
        <p:spPr>
          <a:xfrm>
            <a:off x="0" y="381000"/>
            <a:ext cx="2209800" cy="2209800"/>
          </a:xfrm>
          <a:prstGeom prst="rect">
            <a:avLst/>
          </a:prstGeom>
          <a:solidFill>
            <a:srgbClr val="FFFFFF"/>
          </a:soli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sp>
        <p:nvSpPr>
          <p:cNvPr id="54275" name="WordArt 11"/>
          <p:cNvSpPr>
            <a:spLocks noTextEdit="1"/>
          </p:cNvSpPr>
          <p:nvPr/>
        </p:nvSpPr>
        <p:spPr>
          <a:xfrm>
            <a:off x="1524000" y="4953000"/>
            <a:ext cx="6019800" cy="1295400"/>
          </a:xfrm>
          <a:prstGeom prst="rect">
            <a:avLst/>
          </a:prstGeom>
        </p:spPr>
        <p:txBody>
          <a:bodyPr wrap="none" fromWordArt="1">
            <a:prstTxWarp prst="textSlantUp">
              <a:avLst>
                <a:gd name="adj" fmla="val 32056"/>
              </a:avLst>
            </a:prstTxWarp>
            <a:normAutofit/>
          </a:bodyPr>
          <a:lstStyle/>
          <a:p>
            <a:pPr algn="ctr"/>
            <a:r>
              <a:rPr lang="zh-CN" altLang="en-US" sz="2800">
                <a:ln w="9525" cap="flat" cmpd="sng">
                  <a:solidFill>
                    <a:srgbClr val="FFFF00"/>
                  </a:solidFill>
                  <a:prstDash val="solid"/>
                  <a:round/>
                  <a:headEnd type="none" w="med" len="med"/>
                  <a:tailEnd type="none" w="med" len="med"/>
                </a:ln>
                <a:solidFill>
                  <a:srgbClr val="FF0000"/>
                </a:solidFill>
                <a:effectLst>
                  <a:outerShdw dist="53882" dir="2699999" algn="ctr" rotWithShape="0">
                    <a:srgbClr val="9999FF"/>
                  </a:outerShdw>
                </a:effectLst>
                <a:latin typeface="华文新魏" panose="02010800040101010101" charset="-122"/>
                <a:ea typeface="华文新魏" panose="02010800040101010101" charset="-122"/>
              </a:rPr>
              <a:t>祝愿梦想成真！！</a:t>
            </a:r>
            <a:endParaRPr lang="zh-CN" altLang="en-US" sz="2800">
              <a:ln w="9525" cap="flat" cmpd="sng">
                <a:solidFill>
                  <a:srgbClr val="FFFF00"/>
                </a:solidFill>
                <a:prstDash val="solid"/>
                <a:round/>
                <a:headEnd type="none" w="med" len="med"/>
                <a:tailEnd type="none" w="med" len="med"/>
              </a:ln>
              <a:solidFill>
                <a:srgbClr val="FF0000"/>
              </a:solidFill>
              <a:effectLst>
                <a:outerShdw dist="53882" dir="2699999" algn="ctr" rotWithShape="0">
                  <a:srgbClr val="9999FF"/>
                </a:outerShdw>
              </a:effectLst>
              <a:latin typeface="华文新魏" panose="02010800040101010101" charset="-122"/>
              <a:ea typeface="华文新魏" panose="02010800040101010101" charset="-122"/>
            </a:endParaRPr>
          </a:p>
        </p:txBody>
      </p:sp>
      <p:pic>
        <p:nvPicPr>
          <p:cNvPr id="62467" name="Picture 6" descr="C:\My Documents\My Pictures\15.gif"/>
          <p:cNvPicPr>
            <a:picLocks noGrp="1" noChangeAspect="1"/>
          </p:cNvPicPr>
          <p:nvPr>
            <p:ph idx="1"/>
          </p:nvPr>
        </p:nvPicPr>
        <p:blipFill>
          <a:blip r:embed="rId1"/>
          <a:stretch>
            <a:fillRect/>
          </a:stretch>
        </p:blipFill>
        <p:spPr>
          <a:xfrm>
            <a:off x="990600" y="381000"/>
            <a:ext cx="7467600" cy="3736975"/>
          </a:xfrm>
        </p:spPr>
      </p:pic>
      <p:sp>
        <p:nvSpPr>
          <p:cNvPr id="62468" name="Rectangle 2"/>
          <p:cNvSpPr>
            <a:spLocks noGrp="1"/>
          </p:cNvSpPr>
          <p:nvPr>
            <p:ph type="title"/>
          </p:nvPr>
        </p:nvSpPr>
        <p:spPr>
          <a:xfrm>
            <a:off x="1295400" y="2590800"/>
            <a:ext cx="6781800" cy="1370013"/>
          </a:xfrm>
        </p:spPr>
        <p:txBody>
          <a:bodyPr wrap="square" lIns="91440" tIns="45720" rIns="91440" bIns="45720" anchor="b"/>
          <a:lstStyle/>
          <a:p>
            <a:pPr eaLnBrk="1" hangingPunct="1"/>
            <a:r>
              <a:rPr lang="zh-CN" altLang="en-US" b="1" dirty="0">
                <a:solidFill>
                  <a:srgbClr val="FF5050"/>
                </a:solidFill>
                <a:latin typeface="黑体" panose="02010609060101010101" pitchFamily="49" charset="-122"/>
                <a:ea typeface="黑体" panose="02010609060101010101" pitchFamily="49" charset="-122"/>
              </a:rPr>
              <a:t>大鹏一日随风起</a:t>
            </a:r>
            <a:br>
              <a:rPr lang="zh-CN" altLang="en-US" b="1" dirty="0">
                <a:solidFill>
                  <a:srgbClr val="FF5050"/>
                </a:solidFill>
                <a:latin typeface="黑体" panose="02010609060101010101" pitchFamily="49" charset="-122"/>
                <a:ea typeface="黑体" panose="02010609060101010101" pitchFamily="49" charset="-122"/>
              </a:rPr>
            </a:br>
            <a:r>
              <a:rPr lang="zh-CN" altLang="en-US" b="1" dirty="0">
                <a:solidFill>
                  <a:srgbClr val="FF5050"/>
                </a:solidFill>
                <a:latin typeface="黑体" panose="02010609060101010101" pitchFamily="49" charset="-122"/>
                <a:ea typeface="黑体" panose="02010609060101010101" pitchFamily="49" charset="-122"/>
              </a:rPr>
              <a:t>         扶摇直上九万里</a:t>
            </a:r>
            <a:endParaRPr lang="zh-CN" altLang="en-US" b="1" dirty="0">
              <a:solidFill>
                <a:srgbClr val="FF505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54275"/>
                                        </p:tgtEl>
                                        <p:attrNameLst>
                                          <p:attrName>style.visibility</p:attrName>
                                        </p:attrNameLst>
                                      </p:cBhvr>
                                      <p:to>
                                        <p:strVal val="visible"/>
                                      </p:to>
                                    </p:set>
                                    <p:anim calcmode="lin" valueType="num">
                                      <p:cBhvr>
                                        <p:cTn id="7" dur="5000" fill="hold"/>
                                        <p:tgtEl>
                                          <p:spTgt spid="54275"/>
                                        </p:tgtEl>
                                        <p:attrNameLst>
                                          <p:attrName>ppt_w</p:attrName>
                                        </p:attrNameLst>
                                      </p:cBhvr>
                                      <p:tavLst>
                                        <p:tav tm="0" fmla="#ppt_w*sin(2.5*pi*$)">
                                          <p:val>
                                            <p:fltVal val="0"/>
                                          </p:val>
                                        </p:tav>
                                        <p:tav tm="100000">
                                          <p:val>
                                            <p:fltVal val="1"/>
                                          </p:val>
                                        </p:tav>
                                      </p:tavLst>
                                    </p:anim>
                                    <p:anim calcmode="lin" valueType="num">
                                      <p:cBhvr>
                                        <p:cTn id="8" dur="5000" fill="hold"/>
                                        <p:tgtEl>
                                          <p:spTgt spid="542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8"/>
          <p:cNvSpPr/>
          <p:nvPr/>
        </p:nvSpPr>
        <p:spPr>
          <a:xfrm>
            <a:off x="0" y="0"/>
            <a:ext cx="9144000" cy="6858000"/>
          </a:xfrm>
          <a:prstGeom prst="rect">
            <a:avLst/>
          </a:prstGeom>
          <a:gradFill rotWithShape="0">
            <a:gsLst>
              <a:gs pos="0">
                <a:srgbClr val="FFFFFF"/>
              </a:gs>
              <a:gs pos="100000">
                <a:srgbClr val="C6EBEA"/>
              </a:gs>
            </a:gsLst>
            <a:lin ang="5400000" scaled="1"/>
            <a:tileRect/>
          </a:gradFill>
          <a:ln w="9525">
            <a:noFill/>
          </a:ln>
        </p:spPr>
        <p:txBody>
          <a:bodyPr wrap="none" anchor="ctr"/>
          <a:lstStyle/>
          <a:p>
            <a:pPr algn="ctr">
              <a:buClrTx/>
              <a:buFont typeface="Wingdings" panose="05000000000000000000" pitchFamily="2" charset="2"/>
              <a:buNone/>
            </a:pPr>
            <a:endParaRPr lang="zh-CN" altLang="en-US" dirty="0">
              <a:latin typeface="Tahoma" panose="020B0604030504040204" pitchFamily="34" charset="0"/>
              <a:ea typeface="宋体" panose="02010600030101010101" pitchFamily="2" charset="-122"/>
            </a:endParaRPr>
          </a:p>
        </p:txBody>
      </p:sp>
      <p:pic>
        <p:nvPicPr>
          <p:cNvPr id="63490" name="Picture 6"/>
          <p:cNvPicPr>
            <a:picLocks noChangeAspect="1"/>
          </p:cNvPicPr>
          <p:nvPr/>
        </p:nvPicPr>
        <p:blipFill>
          <a:blip r:embed="rId1"/>
          <a:stretch>
            <a:fillRect/>
          </a:stretch>
        </p:blipFill>
        <p:spPr>
          <a:xfrm>
            <a:off x="0" y="4191000"/>
            <a:ext cx="9144000" cy="2133600"/>
          </a:xfrm>
          <a:prstGeom prst="rect">
            <a:avLst/>
          </a:prstGeom>
          <a:noFill/>
          <a:ln w="9525">
            <a:noFill/>
          </a:ln>
        </p:spPr>
      </p:pic>
      <p:sp>
        <p:nvSpPr>
          <p:cNvPr id="63491" name="Rectangle 11"/>
          <p:cNvSpPr>
            <a:spLocks noGrp="1"/>
          </p:cNvSpPr>
          <p:nvPr>
            <p:ph idx="1"/>
          </p:nvPr>
        </p:nvSpPr>
        <p:spPr>
          <a:xfrm>
            <a:off x="457200" y="1371600"/>
            <a:ext cx="7772400" cy="1981200"/>
          </a:xfrm>
        </p:spPr>
        <p:txBody>
          <a:bodyPr wrap="square" lIns="91440" tIns="45720" rIns="91440" bIns="45720" anchor="t"/>
          <a:lstStyle/>
          <a:p>
            <a:pPr algn="r" eaLnBrk="1" hangingPunct="1">
              <a:buNone/>
            </a:pPr>
            <a:r>
              <a:rPr lang="zh-CN" altLang="en-US" sz="9600" b="1" dirty="0">
                <a:solidFill>
                  <a:srgbClr val="FF3300"/>
                </a:solidFill>
                <a:ea typeface="华文行楷" panose="02010800040101010101" pitchFamily="2" charset="-122"/>
              </a:rPr>
              <a:t>谢谢大家！</a:t>
            </a:r>
            <a:endParaRPr lang="zh-CN" altLang="en-US" sz="9600" b="1" dirty="0">
              <a:solidFill>
                <a:srgbClr val="FF3300"/>
              </a:solidFill>
              <a:ea typeface="华文行楷" panose="02010800040101010101" pitchFamily="2" charset="-122"/>
            </a:endParaRPr>
          </a:p>
          <a:p>
            <a:pPr algn="r" eaLnBrk="1" hangingPunct="1">
              <a:buNone/>
            </a:pPr>
            <a:endParaRPr lang="en-US" altLang="zh-CN" sz="3600" b="1" u="sng" dirty="0">
              <a:solidFill>
                <a:srgbClr val="0000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p:cNvSpPr>
          <p:nvPr>
            <p:ph type="title"/>
          </p:nvPr>
        </p:nvSpPr>
        <p:spPr/>
        <p:txBody>
          <a:bodyPr wrap="square" lIns="91440" tIns="45720" rIns="91440" bIns="45720" anchor="b"/>
          <a:lstStyle/>
          <a:p>
            <a:pPr eaLnBrk="1" hangingPunct="1"/>
            <a:r>
              <a:rPr lang="zh-CN" altLang="en-US" sz="4000" b="1" dirty="0">
                <a:latin typeface="黑体" panose="02010609060101010101" pitchFamily="49" charset="-122"/>
                <a:ea typeface="黑体" panose="02010609060101010101" pitchFamily="49" charset="-122"/>
              </a:rPr>
              <a:t>什么是电子商务</a:t>
            </a:r>
            <a:r>
              <a:rPr lang="en-US" altLang="zh-CN" sz="4000" b="1" dirty="0">
                <a:latin typeface="黑体" panose="02010609060101010101" pitchFamily="49" charset="-122"/>
                <a:ea typeface="黑体" panose="02010609060101010101" pitchFamily="49" charset="-122"/>
              </a:rPr>
              <a:t>(E-Commerce)</a:t>
            </a:r>
            <a:endParaRPr lang="en-US" altLang="zh-CN" sz="4000" b="1" dirty="0">
              <a:latin typeface="黑体" panose="02010609060101010101" pitchFamily="49" charset="-122"/>
              <a:ea typeface="黑体" panose="02010609060101010101" pitchFamily="49" charset="-122"/>
            </a:endParaRPr>
          </a:p>
        </p:txBody>
      </p:sp>
      <p:sp>
        <p:nvSpPr>
          <p:cNvPr id="9218" name="AutoShape 43"/>
          <p:cNvSpPr/>
          <p:nvPr/>
        </p:nvSpPr>
        <p:spPr>
          <a:xfrm>
            <a:off x="5594350" y="3175000"/>
            <a:ext cx="2025650" cy="1168400"/>
          </a:xfrm>
          <a:prstGeom prst="roundRect">
            <a:avLst>
              <a:gd name="adj" fmla="val 16667"/>
            </a:avLst>
          </a:prstGeom>
          <a:noFill/>
          <a:ln w="38100" cap="flat" cmpd="sng">
            <a:solidFill>
              <a:schemeClr val="tx1"/>
            </a:solidFill>
            <a:prstDash val="solid"/>
            <a:round/>
            <a:headEnd type="none" w="med" len="med"/>
            <a:tailEnd type="none" w="med" len="med"/>
          </a:ln>
        </p:spPr>
        <p:txBody>
          <a:bodyPr wrap="none" anchor="ctr"/>
          <a:lstStyle/>
          <a:p>
            <a:pPr algn="ctr" eaLnBrk="0" hangingPunct="0">
              <a:buClrTx/>
              <a:buFont typeface="Wingdings" panose="05000000000000000000" pitchFamily="2" charset="2"/>
              <a:buNone/>
            </a:pPr>
            <a:endParaRPr lang="zh-CN" altLang="zh-CN" sz="1800" dirty="0">
              <a:latin typeface="Verdana" panose="020B0604030504040204" pitchFamily="34" charset="0"/>
              <a:ea typeface="宋体" panose="02010600030101010101" pitchFamily="2" charset="-122"/>
            </a:endParaRPr>
          </a:p>
        </p:txBody>
      </p:sp>
      <p:sp>
        <p:nvSpPr>
          <p:cNvPr id="9219" name="AutoShape 44"/>
          <p:cNvSpPr/>
          <p:nvPr/>
        </p:nvSpPr>
        <p:spPr>
          <a:xfrm>
            <a:off x="1676400" y="3175000"/>
            <a:ext cx="2025650" cy="1244600"/>
          </a:xfrm>
          <a:prstGeom prst="roundRect">
            <a:avLst>
              <a:gd name="adj" fmla="val 16667"/>
            </a:avLst>
          </a:prstGeom>
          <a:noFill/>
          <a:ln w="38100" cap="flat" cmpd="sng">
            <a:solidFill>
              <a:schemeClr val="tx1"/>
            </a:solidFill>
            <a:prstDash val="solid"/>
            <a:round/>
            <a:headEnd type="none" w="med" len="med"/>
            <a:tailEnd type="none" w="med" len="med"/>
          </a:ln>
        </p:spPr>
        <p:txBody>
          <a:bodyPr wrap="none" anchor="ctr"/>
          <a:lstStyle/>
          <a:p>
            <a:pPr algn="ctr" eaLnBrk="0" hangingPunct="0">
              <a:buClrTx/>
              <a:buFont typeface="Wingdings" panose="05000000000000000000" pitchFamily="2" charset="2"/>
              <a:buNone/>
            </a:pPr>
            <a:endParaRPr lang="zh-CN" altLang="zh-CN" sz="1800" dirty="0">
              <a:latin typeface="Verdana" panose="020B0604030504040204" pitchFamily="34" charset="0"/>
              <a:ea typeface="宋体" panose="02010600030101010101" pitchFamily="2" charset="-122"/>
            </a:endParaRPr>
          </a:p>
        </p:txBody>
      </p:sp>
      <p:sp>
        <p:nvSpPr>
          <p:cNvPr id="9220" name="Text Box 45"/>
          <p:cNvSpPr txBox="1"/>
          <p:nvPr/>
        </p:nvSpPr>
        <p:spPr>
          <a:xfrm>
            <a:off x="1760538" y="3328988"/>
            <a:ext cx="1806575" cy="701675"/>
          </a:xfrm>
          <a:prstGeom prst="rect">
            <a:avLst/>
          </a:prstGeom>
          <a:noFill/>
          <a:ln w="9525">
            <a:noFill/>
          </a:ln>
        </p:spPr>
        <p:txBody>
          <a:bodyPr anchor="t">
            <a:spAutoFit/>
          </a:bodyPr>
          <a:lstStyle/>
          <a:p>
            <a:pPr eaLnBrk="0" hangingPunct="0">
              <a:buClrTx/>
              <a:buFont typeface="Wingdings" panose="05000000000000000000" pitchFamily="2" charset="2"/>
              <a:buNone/>
            </a:pPr>
            <a:r>
              <a:rPr lang="zh-CN" altLang="en-US" sz="2800" dirty="0">
                <a:solidFill>
                  <a:srgbClr val="000000"/>
                </a:solidFill>
                <a:latin typeface="Arial" panose="020B0604020202020204" pitchFamily="34" charset="0"/>
                <a:ea typeface="黑体" panose="02010609060101010101" pitchFamily="49" charset="-122"/>
              </a:rPr>
              <a:t>电子方式</a:t>
            </a:r>
            <a:r>
              <a:rPr lang="zh-CN" altLang="en-US" sz="4000" dirty="0">
                <a:solidFill>
                  <a:srgbClr val="000000"/>
                </a:solidFill>
                <a:latin typeface="Arial" panose="020B0604020202020204" pitchFamily="34" charset="0"/>
                <a:ea typeface="宋体" panose="02010600030101010101" pitchFamily="2" charset="-122"/>
              </a:rPr>
              <a:t> </a:t>
            </a:r>
            <a:endParaRPr lang="zh-CN" altLang="en-US" sz="4000" dirty="0">
              <a:solidFill>
                <a:srgbClr val="000000"/>
              </a:solidFill>
              <a:latin typeface="Arial" panose="020B0604020202020204" pitchFamily="34" charset="0"/>
              <a:ea typeface="宋体" panose="02010600030101010101" pitchFamily="2" charset="-122"/>
            </a:endParaRPr>
          </a:p>
        </p:txBody>
      </p:sp>
      <p:sp>
        <p:nvSpPr>
          <p:cNvPr id="9221" name="Freeform 46"/>
          <p:cNvSpPr/>
          <p:nvPr/>
        </p:nvSpPr>
        <p:spPr>
          <a:xfrm>
            <a:off x="3519488" y="3098800"/>
            <a:ext cx="800100" cy="969963"/>
          </a:xfrm>
          <a:custGeom>
            <a:avLst/>
            <a:gdLst/>
            <a:ahLst/>
            <a:cxnLst>
              <a:cxn ang="0">
                <a:pos x="1103724155" y="0"/>
              </a:cxn>
              <a:cxn ang="0">
                <a:pos x="1099918162" y="132967584"/>
              </a:cxn>
              <a:cxn ang="0">
                <a:pos x="1080888198" y="257071798"/>
              </a:cxn>
              <a:cxn ang="0">
                <a:pos x="1050440254" y="372310209"/>
              </a:cxn>
              <a:cxn ang="0">
                <a:pos x="1000963726" y="478685249"/>
              </a:cxn>
              <a:cxn ang="0">
                <a:pos x="940067839" y="576194487"/>
              </a:cxn>
              <a:cxn ang="0">
                <a:pos x="860143367" y="664840353"/>
              </a:cxn>
              <a:cxn ang="0">
                <a:pos x="764994923" y="750530142"/>
              </a:cxn>
              <a:cxn ang="0">
                <a:pos x="650816514" y="827356560"/>
              </a:cxn>
              <a:cxn ang="0">
                <a:pos x="513802148" y="901226900"/>
              </a:cxn>
              <a:cxn ang="0">
                <a:pos x="357759197" y="969188731"/>
              </a:cxn>
              <a:cxn ang="0">
                <a:pos x="357759197" y="1178982734"/>
              </a:cxn>
              <a:cxn ang="0">
                <a:pos x="0" y="759394729"/>
              </a:cxn>
              <a:cxn ang="0">
                <a:pos x="357759197" y="339806725"/>
              </a:cxn>
              <a:cxn ang="0">
                <a:pos x="357759197" y="549600727"/>
              </a:cxn>
              <a:cxn ang="0">
                <a:pos x="426265690" y="543691002"/>
              </a:cxn>
              <a:cxn ang="0">
                <a:pos x="502384169" y="525961829"/>
              </a:cxn>
              <a:cxn ang="0">
                <a:pos x="582310021" y="496413207"/>
              </a:cxn>
              <a:cxn ang="0">
                <a:pos x="662234493" y="458001213"/>
              </a:cxn>
              <a:cxn ang="0">
                <a:pos x="745964958" y="413678280"/>
              </a:cxn>
              <a:cxn ang="0">
                <a:pos x="822084817" y="363445622"/>
              </a:cxn>
              <a:cxn ang="0">
                <a:pos x="898203296" y="307303240"/>
              </a:cxn>
              <a:cxn ang="0">
                <a:pos x="962903796" y="245252349"/>
              </a:cxn>
              <a:cxn ang="0">
                <a:pos x="1019993690" y="183200242"/>
              </a:cxn>
              <a:cxn ang="0">
                <a:pos x="1061858233" y="121148136"/>
              </a:cxn>
              <a:cxn ang="0">
                <a:pos x="1092306176" y="59097244"/>
              </a:cxn>
              <a:cxn ang="0">
                <a:pos x="1099918162" y="0"/>
              </a:cxn>
              <a:cxn ang="0">
                <a:pos x="1103724155" y="0"/>
              </a:cxn>
            </a:cxnLst>
            <a:rect l="0" t="0" r="0" b="0"/>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folHlink"/>
          </a:solidFill>
          <a:ln w="0">
            <a:noFill/>
          </a:ln>
        </p:spPr>
        <p:txBody>
          <a:bodyPr/>
          <a:lstStyle/>
          <a:p>
            <a:endParaRPr lang="zh-CN" altLang="en-US"/>
          </a:p>
        </p:txBody>
      </p:sp>
      <p:sp>
        <p:nvSpPr>
          <p:cNvPr id="9222" name="AutoShape 47"/>
          <p:cNvSpPr>
            <a:spLocks noChangeAspect="1" noTextEdit="1"/>
          </p:cNvSpPr>
          <p:nvPr/>
        </p:nvSpPr>
        <p:spPr>
          <a:xfrm flipH="1">
            <a:off x="4978400" y="3097213"/>
            <a:ext cx="806450" cy="971550"/>
          </a:xfrm>
          <a:prstGeom prst="rect">
            <a:avLst/>
          </a:prstGeom>
          <a:noFill/>
          <a:ln w="9525">
            <a:noFill/>
          </a:ln>
        </p:spPr>
        <p:txBody>
          <a:bodyPr anchor="t"/>
          <a:lstStyle/>
          <a:p>
            <a:pPr algn="ctr"/>
            <a:endParaRPr lang="zh-CN" altLang="en-US">
              <a:latin typeface="Tahoma" panose="020B0604030504040204" pitchFamily="34" charset="0"/>
              <a:ea typeface="宋体" panose="02010600030101010101" pitchFamily="2" charset="-122"/>
            </a:endParaRPr>
          </a:p>
        </p:txBody>
      </p:sp>
      <p:sp>
        <p:nvSpPr>
          <p:cNvPr id="9223" name="Freeform 48"/>
          <p:cNvSpPr/>
          <p:nvPr/>
        </p:nvSpPr>
        <p:spPr>
          <a:xfrm flipH="1">
            <a:off x="4984750" y="3098800"/>
            <a:ext cx="800100" cy="969963"/>
          </a:xfrm>
          <a:custGeom>
            <a:avLst/>
            <a:gdLst/>
            <a:ahLst/>
            <a:cxnLst>
              <a:cxn ang="0">
                <a:pos x="1103724155" y="0"/>
              </a:cxn>
              <a:cxn ang="0">
                <a:pos x="1099918162" y="132967584"/>
              </a:cxn>
              <a:cxn ang="0">
                <a:pos x="1080888198" y="257071798"/>
              </a:cxn>
              <a:cxn ang="0">
                <a:pos x="1050440254" y="372310209"/>
              </a:cxn>
              <a:cxn ang="0">
                <a:pos x="1000963726" y="478685249"/>
              </a:cxn>
              <a:cxn ang="0">
                <a:pos x="940067839" y="576194487"/>
              </a:cxn>
              <a:cxn ang="0">
                <a:pos x="860143367" y="664840353"/>
              </a:cxn>
              <a:cxn ang="0">
                <a:pos x="764994923" y="750530142"/>
              </a:cxn>
              <a:cxn ang="0">
                <a:pos x="650816514" y="827356560"/>
              </a:cxn>
              <a:cxn ang="0">
                <a:pos x="513802148" y="901226900"/>
              </a:cxn>
              <a:cxn ang="0">
                <a:pos x="357759197" y="969188731"/>
              </a:cxn>
              <a:cxn ang="0">
                <a:pos x="357759197" y="1178982734"/>
              </a:cxn>
              <a:cxn ang="0">
                <a:pos x="0" y="759394729"/>
              </a:cxn>
              <a:cxn ang="0">
                <a:pos x="357759197" y="339806725"/>
              </a:cxn>
              <a:cxn ang="0">
                <a:pos x="357759197" y="549600727"/>
              </a:cxn>
              <a:cxn ang="0">
                <a:pos x="426265690" y="543691002"/>
              </a:cxn>
              <a:cxn ang="0">
                <a:pos x="502384169" y="525961829"/>
              </a:cxn>
              <a:cxn ang="0">
                <a:pos x="582310021" y="496413207"/>
              </a:cxn>
              <a:cxn ang="0">
                <a:pos x="662234493" y="458001213"/>
              </a:cxn>
              <a:cxn ang="0">
                <a:pos x="745964958" y="413678280"/>
              </a:cxn>
              <a:cxn ang="0">
                <a:pos x="822084817" y="363445622"/>
              </a:cxn>
              <a:cxn ang="0">
                <a:pos x="898203296" y="307303240"/>
              </a:cxn>
              <a:cxn ang="0">
                <a:pos x="962903796" y="245252349"/>
              </a:cxn>
              <a:cxn ang="0">
                <a:pos x="1019993690" y="183200242"/>
              </a:cxn>
              <a:cxn ang="0">
                <a:pos x="1061858233" y="121148136"/>
              </a:cxn>
              <a:cxn ang="0">
                <a:pos x="1092306176" y="59097244"/>
              </a:cxn>
              <a:cxn ang="0">
                <a:pos x="1099918162" y="0"/>
              </a:cxn>
              <a:cxn ang="0">
                <a:pos x="1103724155" y="0"/>
              </a:cxn>
            </a:cxnLst>
            <a:rect l="0" t="0" r="0" b="0"/>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folHlink"/>
          </a:solidFill>
          <a:ln w="0">
            <a:noFill/>
          </a:ln>
        </p:spPr>
        <p:txBody>
          <a:bodyPr/>
          <a:lstStyle/>
          <a:p>
            <a:endParaRPr lang="zh-CN" altLang="en-US"/>
          </a:p>
        </p:txBody>
      </p:sp>
      <p:grpSp>
        <p:nvGrpSpPr>
          <p:cNvPr id="9224" name="Group 49"/>
          <p:cNvGrpSpPr/>
          <p:nvPr/>
        </p:nvGrpSpPr>
        <p:grpSpPr>
          <a:xfrm>
            <a:off x="3365500" y="1828800"/>
            <a:ext cx="2657475" cy="1250950"/>
            <a:chOff x="1997" y="1314"/>
            <a:chExt cx="1889" cy="1009"/>
          </a:xfrm>
        </p:grpSpPr>
        <p:grpSp>
          <p:nvGrpSpPr>
            <p:cNvPr id="9225" name="Group 50"/>
            <p:cNvGrpSpPr/>
            <p:nvPr/>
          </p:nvGrpSpPr>
          <p:grpSpPr>
            <a:xfrm>
              <a:off x="1997" y="1404"/>
              <a:ext cx="1889" cy="919"/>
              <a:chOff x="1973" y="1027"/>
              <a:chExt cx="1926" cy="937"/>
            </a:xfrm>
          </p:grpSpPr>
          <p:sp>
            <p:nvSpPr>
              <p:cNvPr id="1075" name="Oval 51"/>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76" name="Oval 52"/>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1077" name="Oval 53"/>
            <p:cNvSpPr>
              <a:spLocks noChangeArrowheads="1"/>
            </p:cNvSpPr>
            <p:nvPr/>
          </p:nvSpPr>
          <p:spPr bwMode="gray">
            <a:xfrm>
              <a:off x="2086" y="1314"/>
              <a:ext cx="1690"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78" name="Oval 54"/>
            <p:cNvSpPr>
              <a:spLocks noChangeArrowheads="1"/>
            </p:cNvSpPr>
            <p:nvPr/>
          </p:nvSpPr>
          <p:spPr bwMode="gray">
            <a:xfrm>
              <a:off x="2108" y="1319"/>
              <a:ext cx="1651" cy="823"/>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79" name="Oval 55"/>
            <p:cNvSpPr>
              <a:spLocks noChangeArrowheads="1"/>
            </p:cNvSpPr>
            <p:nvPr/>
          </p:nvSpPr>
          <p:spPr bwMode="gray">
            <a:xfrm>
              <a:off x="2125" y="1327"/>
              <a:ext cx="1571" cy="771"/>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80" name="Oval 56"/>
            <p:cNvSpPr>
              <a:spLocks noChangeArrowheads="1"/>
            </p:cNvSpPr>
            <p:nvPr/>
          </p:nvSpPr>
          <p:spPr bwMode="gray">
            <a:xfrm>
              <a:off x="2208" y="1343"/>
              <a:ext cx="1382" cy="625"/>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grpSp>
      <p:sp>
        <p:nvSpPr>
          <p:cNvPr id="9232" name="Text Box 57"/>
          <p:cNvSpPr txBox="1"/>
          <p:nvPr/>
        </p:nvSpPr>
        <p:spPr>
          <a:xfrm>
            <a:off x="3962400" y="2057400"/>
            <a:ext cx="1409700" cy="457200"/>
          </a:xfrm>
          <a:prstGeom prst="rect">
            <a:avLst/>
          </a:prstGeom>
          <a:noFill/>
          <a:ln w="9525">
            <a:noFill/>
          </a:ln>
        </p:spPr>
        <p:txBody>
          <a:bodyPr wrap="none" anchor="t">
            <a:spAutoFit/>
          </a:bodyPr>
          <a:lstStyle/>
          <a:p>
            <a:pPr algn="ctr" eaLnBrk="0" hangingPunct="0">
              <a:buClrTx/>
              <a:buFont typeface="Wingdings" panose="05000000000000000000" pitchFamily="2" charset="2"/>
              <a:buNone/>
            </a:pPr>
            <a:r>
              <a:rPr lang="zh-CN" altLang="en-US" b="1" dirty="0">
                <a:solidFill>
                  <a:srgbClr val="000000"/>
                </a:solidFill>
                <a:latin typeface="Arial" panose="020B0604020202020204" pitchFamily="34" charset="0"/>
                <a:ea typeface="宋体" panose="02010600030101010101" pitchFamily="2" charset="-122"/>
              </a:rPr>
              <a:t>电子商务</a:t>
            </a:r>
            <a:endParaRPr lang="zh-CN" altLang="en-US" sz="1400" dirty="0">
              <a:solidFill>
                <a:srgbClr val="000000"/>
              </a:solidFill>
              <a:latin typeface="Arial" panose="020B0604020202020204" pitchFamily="34" charset="0"/>
              <a:ea typeface="宋体" panose="02010600030101010101" pitchFamily="2" charset="-122"/>
            </a:endParaRPr>
          </a:p>
        </p:txBody>
      </p:sp>
      <p:sp>
        <p:nvSpPr>
          <p:cNvPr id="9233" name="Text Box 58"/>
          <p:cNvSpPr txBox="1"/>
          <p:nvPr/>
        </p:nvSpPr>
        <p:spPr>
          <a:xfrm>
            <a:off x="5795963" y="3352800"/>
            <a:ext cx="1806575" cy="946150"/>
          </a:xfrm>
          <a:prstGeom prst="rect">
            <a:avLst/>
          </a:prstGeom>
          <a:noFill/>
          <a:ln w="9525">
            <a:noFill/>
          </a:ln>
        </p:spPr>
        <p:txBody>
          <a:bodyPr anchor="t">
            <a:spAutoFit/>
          </a:bodyPr>
          <a:lstStyle/>
          <a:p>
            <a:pPr eaLnBrk="0" hangingPunct="0">
              <a:buClrTx/>
              <a:buFont typeface="Wingdings" panose="05000000000000000000" pitchFamily="2" charset="2"/>
              <a:buNone/>
            </a:pPr>
            <a:r>
              <a:rPr lang="zh-CN" altLang="en-US" sz="2800" dirty="0">
                <a:solidFill>
                  <a:srgbClr val="000000"/>
                </a:solidFill>
                <a:latin typeface="Arial" panose="020B0604020202020204" pitchFamily="34" charset="0"/>
                <a:ea typeface="黑体" panose="02010609060101010101" pitchFamily="49" charset="-122"/>
              </a:rPr>
              <a:t>商务活动</a:t>
            </a:r>
            <a:r>
              <a:rPr lang="zh-CN" altLang="en-US" sz="2800" dirty="0">
                <a:solidFill>
                  <a:srgbClr val="000000"/>
                </a:solidFill>
                <a:latin typeface="Arial" panose="020B0604020202020204" pitchFamily="34" charset="0"/>
                <a:ea typeface="宋体" panose="02010600030101010101" pitchFamily="2" charset="-122"/>
              </a:rPr>
              <a:t> </a:t>
            </a:r>
            <a:endParaRPr lang="zh-CN" altLang="en-US" sz="2800" dirty="0">
              <a:solidFill>
                <a:srgbClr val="000000"/>
              </a:solidFill>
              <a:latin typeface="Arial" panose="020B0604020202020204" pitchFamily="34" charset="0"/>
              <a:ea typeface="宋体" panose="02010600030101010101" pitchFamily="2" charset="-122"/>
            </a:endParaRPr>
          </a:p>
          <a:p>
            <a:pPr eaLnBrk="0" hangingPunct="0">
              <a:buClrTx/>
              <a:buFont typeface="Wingdings" panose="05000000000000000000" pitchFamily="2" charset="2"/>
              <a:buNone/>
            </a:pPr>
            <a:endParaRPr lang="en-US" altLang="zh-CN" sz="2800" dirty="0">
              <a:solidFill>
                <a:srgbClr val="000000"/>
              </a:solidFill>
              <a:latin typeface="Arial" panose="020B0604020202020204" pitchFamily="34" charset="0"/>
              <a:ea typeface="宋体" panose="02010600030101010101" pitchFamily="2" charset="-122"/>
            </a:endParaRPr>
          </a:p>
        </p:txBody>
      </p:sp>
      <p:sp>
        <p:nvSpPr>
          <p:cNvPr id="9234" name="Text Box 59"/>
          <p:cNvSpPr txBox="1"/>
          <p:nvPr/>
        </p:nvSpPr>
        <p:spPr>
          <a:xfrm>
            <a:off x="838200" y="4953000"/>
            <a:ext cx="7543800" cy="1373188"/>
          </a:xfrm>
          <a:prstGeom prst="rect">
            <a:avLst/>
          </a:prstGeom>
          <a:noFill/>
          <a:ln w="9525">
            <a:noFill/>
          </a:ln>
        </p:spPr>
        <p:txBody>
          <a:bodyPr anchor="t">
            <a:spAutoFit/>
          </a:bodyPr>
          <a:lstStyle/>
          <a:p>
            <a:pPr>
              <a:spcBef>
                <a:spcPct val="20000"/>
              </a:spcBef>
              <a:buClr>
                <a:srgbClr val="FF9900"/>
              </a:buClr>
              <a:buFont typeface="Wingdings" panose="05000000000000000000" pitchFamily="2" charset="2"/>
              <a:buChar char="q"/>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是指借助计算机网络进行网上交易活动</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即在网上实现展示、查询、订货、促销、销售、转账、清算、服务等</a:t>
            </a:r>
            <a:r>
              <a:rPr lang="en-US" altLang="zh-CN" sz="2800" b="1" dirty="0">
                <a:latin typeface="黑体" panose="02010609060101010101" pitchFamily="49" charset="-122"/>
                <a:ea typeface="黑体" panose="02010609060101010101" pitchFamily="49" charset="-122"/>
              </a:rPr>
              <a:t>.</a:t>
            </a:r>
            <a:endParaRPr lang="en-US" altLang="zh-CN" sz="2800" dirty="0">
              <a:latin typeface="Tahoma" panose="020B060403050404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custDataLst>
              <p:tags r:id="rId1"/>
            </p:custDataLst>
          </p:nvPr>
        </p:nvPicPr>
        <p:blipFill>
          <a:blip r:embed="rId2"/>
          <a:stretch>
            <a:fillRect/>
          </a:stretch>
        </p:blipFill>
        <p:spPr>
          <a:xfrm>
            <a:off x="-54610" y="469900"/>
            <a:ext cx="8940800" cy="544385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95885" y="454025"/>
            <a:ext cx="8770620" cy="558482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159385" y="683260"/>
            <a:ext cx="8825865" cy="549148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REFSHAPE" val="464713972"/>
  <p:tag name="KSO_WM_UNIT_PLACING_PICTURE_USER_VIEWPORT" val="{&quot;height&quot;:9888,&quot;width&quot;:20796}"/>
</p:tagLst>
</file>

<file path=ppt/tags/tag10.xml><?xml version="1.0" encoding="utf-8"?>
<p:tagLst xmlns:p="http://schemas.openxmlformats.org/presentationml/2006/main">
  <p:tag name="KSO_WM_UNIT_PLACING_PICTURE_USER_VIEWPORT" val="{&quot;height&quot;:6480,&quot;width&quot;:8639}"/>
</p:tagLst>
</file>

<file path=ppt/tags/tag11.xml><?xml version="1.0" encoding="utf-8"?>
<p:tagLst xmlns:p="http://schemas.openxmlformats.org/presentationml/2006/main">
  <p:tag name="KSO_WM_TEMPLATE_CATEGORY" val="custom"/>
  <p:tag name="KSO_WM_TEMPLATE_INDEX" val="20177133"/>
</p:tagLst>
</file>

<file path=ppt/tags/tag12.xml><?xml version="1.0" encoding="utf-8"?>
<p:tagLst xmlns:p="http://schemas.openxmlformats.org/presentationml/2006/main">
  <p:tag name="KSO_WM_BEAUTIFY_FLAG" val="#wm#"/>
  <p:tag name="KSO_WM_TEMPLATE_CATEGORY" val="custom"/>
  <p:tag name="KSO_WM_TEMPLATE_INDEX" val="20177133"/>
</p:tagLst>
</file>

<file path=ppt/tags/tag13.xml><?xml version="1.0" encoding="utf-8"?>
<p:tagLst xmlns:p="http://schemas.openxmlformats.org/presentationml/2006/main">
  <p:tag name="KSO_WPP_MARK_KEY" val="5210e398-2847-4b5a-90f0-726459529f1c"/>
  <p:tag name="COMMONDATA" val="eyJoZGlkIjoiYmNmOTRjN2ExMTdjM2NkMjU1YmVkOWIwYjRhYzY5MWQifQ=="/>
</p:tagLst>
</file>

<file path=ppt/tags/tag2.xml><?xml version="1.0" encoding="utf-8"?>
<p:tagLst xmlns:p="http://schemas.openxmlformats.org/presentationml/2006/main">
  <p:tag name="KSO_WM_BEAUTIFY_FLAG" val="#wm#"/>
  <p:tag name="KSO_WM_TEMPLATE_CATEGORY" val="custom"/>
  <p:tag name="KSO_WM_TEMPLATE_INDEX" val="20177133"/>
</p:tagLst>
</file>

<file path=ppt/tags/tag3.xml><?xml version="1.0" encoding="utf-8"?>
<p:tagLst xmlns:p="http://schemas.openxmlformats.org/presentationml/2006/main">
  <p:tag name="KSO_WM_BEAUTIFY_FLAG" val="#wm#"/>
  <p:tag name="KSO_WM_TEMPLATE_CATEGORY" val="custom"/>
  <p:tag name="KSO_WM_TEMPLATE_INDEX" val="20177133"/>
</p:tagLst>
</file>

<file path=ppt/tags/tag4.xml><?xml version="1.0" encoding="utf-8"?>
<p:tagLst xmlns:p="http://schemas.openxmlformats.org/presentationml/2006/main">
  <p:tag name="KSO_WM_BEAUTIFY_FLAG" val="#wm#"/>
  <p:tag name="KSO_WM_TEMPLATE_CATEGORY" val="custom"/>
  <p:tag name="KSO_WM_TEMPLATE_INDEX" val="20177133"/>
</p:tagLst>
</file>

<file path=ppt/tags/tag5.xml><?xml version="1.0" encoding="utf-8"?>
<p:tagLst xmlns:p="http://schemas.openxmlformats.org/presentationml/2006/main">
  <p:tag name="KSO_WM_BEAUTIFY_FLAG" val="#wm#"/>
  <p:tag name="KSO_WM_TEMPLATE_CATEGORY" val="custom"/>
  <p:tag name="KSO_WM_TEMPLATE_INDEX" val="20177133"/>
</p:tagLst>
</file>

<file path=ppt/tags/tag6.xml><?xml version="1.0" encoding="utf-8"?>
<p:tagLst xmlns:p="http://schemas.openxmlformats.org/presentationml/2006/main">
  <p:tag name="KSO_WM_BEAUTIFY_FLAG" val="#wm#"/>
  <p:tag name="KSO_WM_TEMPLATE_CATEGORY" val="custom"/>
  <p:tag name="KSO_WM_TEMPLATE_INDEX" val="20177133"/>
</p:tagLst>
</file>

<file path=ppt/tags/tag7.xml><?xml version="1.0" encoding="utf-8"?>
<p:tagLst xmlns:p="http://schemas.openxmlformats.org/presentationml/2006/main">
  <p:tag name="KSO_WM_BEAUTIFY_FLAG" val="#wm#"/>
  <p:tag name="KSO_WM_TEMPLATE_CATEGORY" val="custom"/>
  <p:tag name="KSO_WM_TEMPLATE_INDEX" val="20177133"/>
</p:tagLst>
</file>

<file path=ppt/tags/tag8.xml><?xml version="1.0" encoding="utf-8"?>
<p:tagLst xmlns:p="http://schemas.openxmlformats.org/presentationml/2006/main">
  <p:tag name="KSO_WM_UNIT_PLACING_PICTURE_USER_VIEWPORT" val="{&quot;height&quot;:6480,&quot;width&quot;:8639}"/>
</p:tagLst>
</file>

<file path=ppt/tags/tag9.xml><?xml version="1.0" encoding="utf-8"?>
<p:tagLst xmlns:p="http://schemas.openxmlformats.org/presentationml/2006/main">
  <p:tag name="KSO_WM_TEMPLATE_CATEGORY" val="custom"/>
  <p:tag name="KSO_WM_TEMPLATE_INDEX" val="20177133"/>
</p:tagLst>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0"/>
                <a:invGamma/>
              </a:schemeClr>
            </a:gs>
            <a:gs pos="100000">
              <a:schemeClr val="bg2"/>
            </a:gs>
          </a:gsLst>
          <a:lin ang="0" scaled="1"/>
        </a:gradFill>
        <a:ln>
          <a:noFill/>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0">
          <a:gsLst>
            <a:gs pos="0">
              <a:schemeClr val="bg2">
                <a:gamma/>
                <a:tint val="0"/>
                <a:invGamma/>
              </a:schemeClr>
            </a:gs>
            <a:gs pos="100000">
              <a:schemeClr val="bg2"/>
            </a:gs>
          </a:gsLst>
          <a:lin ang="0" scaled="1"/>
        </a:gradFill>
        <a:ln>
          <a:noFill/>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3160</Words>
  <Application>WPS 演示</Application>
  <PresentationFormat>全屏显示(4:3)</PresentationFormat>
  <Paragraphs>302</Paragraphs>
  <Slides>53</Slides>
  <Notes>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53</vt:i4>
      </vt:variant>
    </vt:vector>
  </HeadingPairs>
  <TitlesOfParts>
    <vt:vector size="74" baseType="lpstr">
      <vt:lpstr>Arial</vt:lpstr>
      <vt:lpstr>宋体</vt:lpstr>
      <vt:lpstr>Wingdings</vt:lpstr>
      <vt:lpstr>Tahoma</vt:lpstr>
      <vt:lpstr>黑体</vt:lpstr>
      <vt:lpstr>Times New Roman</vt:lpstr>
      <vt:lpstr>华文行楷</vt:lpstr>
      <vt:lpstr>华文彩云</vt:lpstr>
      <vt:lpstr>Arial Unicode MS</vt:lpstr>
      <vt:lpstr>华文楷体</vt:lpstr>
      <vt:lpstr>Verdana</vt:lpstr>
      <vt:lpstr>Arial Black</vt:lpstr>
      <vt:lpstr>微软雅黑</vt:lpstr>
      <vt:lpstr>Arial Unicode MS</vt:lpstr>
      <vt:lpstr>Calibri</vt:lpstr>
      <vt:lpstr>_x000B__x000C_</vt:lpstr>
      <vt:lpstr>Segoe Print</vt:lpstr>
      <vt:lpstr>楷体_GB2312</vt:lpstr>
      <vt:lpstr>华文新魏</vt:lpstr>
      <vt:lpstr>新宋体</vt:lpstr>
      <vt:lpstr>Blends</vt:lpstr>
      <vt:lpstr>电子商务 专业介绍 </vt:lpstr>
      <vt:lpstr>PowerPoint 演示文稿</vt:lpstr>
      <vt:lpstr>专业概况</vt:lpstr>
      <vt:lpstr>专业荣誉</vt:lpstr>
      <vt:lpstr>PowerPoint 演示文稿</vt:lpstr>
      <vt:lpstr>什么是电子商务(E-Commerce)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“毕业了，我能做什么？”</vt:lpstr>
      <vt:lpstr>岗  位</vt:lpstr>
      <vt:lpstr>营销岗位</vt:lpstr>
      <vt:lpstr>技术岗位</vt:lpstr>
      <vt:lpstr>管理岗位</vt:lpstr>
      <vt:lpstr>运营岗位</vt:lpstr>
      <vt:lpstr>自主创业</vt:lpstr>
      <vt:lpstr>PowerPoint 演示文稿</vt:lpstr>
      <vt:lpstr>PowerPoint 演示文稿</vt:lpstr>
      <vt:lpstr>PowerPoint 演示文稿</vt:lpstr>
      <vt:lpstr>三、要学些什么？</vt:lpstr>
      <vt:lpstr>课程设置</vt:lpstr>
      <vt:lpstr>PowerPoint 演示文稿</vt:lpstr>
      <vt:lpstr>PowerPoint 演示文稿</vt:lpstr>
      <vt:lpstr>PowerPoint 演示文稿</vt:lpstr>
      <vt:lpstr>资格证书 </vt:lpstr>
      <vt:lpstr>实训</vt:lpstr>
      <vt:lpstr>实训</vt:lpstr>
      <vt:lpstr>实训</vt:lpstr>
      <vt:lpstr>如何有效的学习</vt:lpstr>
      <vt:lpstr>   大学教学方式与中学之不同</vt:lpstr>
      <vt:lpstr>电子文档式的交作业方式</vt:lpstr>
      <vt:lpstr>学 习 要 诀</vt:lpstr>
      <vt:lpstr>学会为人处世，保持心理健康</vt:lpstr>
      <vt:lpstr>规划未来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大鹏一日随风起          扶摇直上九万里</vt:lpstr>
      <vt:lpstr>PowerPoint 演示文稿</vt:lpstr>
    </vt:vector>
  </TitlesOfParts>
  <Company>Haozhou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热烈欢迎 新同学</dc:title>
  <dc:creator>hz-2</dc:creator>
  <cp:lastModifiedBy>指导教师</cp:lastModifiedBy>
  <cp:revision>91</cp:revision>
  <dcterms:created xsi:type="dcterms:W3CDTF">2006-09-03T05:44:00Z</dcterms:created>
  <dcterms:modified xsi:type="dcterms:W3CDTF">2022-10-19T08:14:55Z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62DC43F730B8422594C39E47E2C50BA2</vt:lpwstr>
  </property>
</Properties>
</file>