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Lst>
  <p:notesMasterIdLst>
    <p:notesMasterId r:id="rId4"/>
  </p:notesMasterIdLst>
  <p:handoutMasterIdLst>
    <p:handoutMasterId r:id="rId23"/>
  </p:handoutMasterIdLst>
  <p:sldIdLst>
    <p:sldId id="315" r:id="rId3"/>
    <p:sldId id="287" r:id="rId5"/>
    <p:sldId id="288" r:id="rId6"/>
    <p:sldId id="321" r:id="rId7"/>
    <p:sldId id="289" r:id="rId8"/>
    <p:sldId id="359" r:id="rId9"/>
    <p:sldId id="319" r:id="rId10"/>
    <p:sldId id="357" r:id="rId11"/>
    <p:sldId id="358" r:id="rId12"/>
    <p:sldId id="322" r:id="rId13"/>
    <p:sldId id="317" r:id="rId14"/>
    <p:sldId id="290" r:id="rId15"/>
    <p:sldId id="323" r:id="rId16"/>
    <p:sldId id="297" r:id="rId17"/>
    <p:sldId id="295" r:id="rId18"/>
    <p:sldId id="353" r:id="rId19"/>
    <p:sldId id="299" r:id="rId20"/>
    <p:sldId id="292" r:id="rId21"/>
    <p:sldId id="286" r:id="rId22"/>
  </p:sldIdLst>
  <p:sldSz cx="9144000" cy="5143500" type="screen16x9"/>
  <p:notesSz cx="6858000" cy="9144000"/>
  <p:custShowLst>
    <p:custShow name="自定义放映 1" id="0">
      <p:sldLst>
        <p:sld r:id="rId22"/>
      </p:sldLst>
    </p:custShow>
  </p:custShowLst>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7B4"/>
    <a:srgbClr val="0070C0"/>
    <a:srgbClr val="00528E"/>
    <a:srgbClr val="00BEFF"/>
    <a:srgbClr val="29C7FF"/>
    <a:srgbClr val="FF1919"/>
    <a:srgbClr val="3BCCFF"/>
    <a:srgbClr val="004274"/>
    <a:srgbClr val="00487E"/>
    <a:srgbClr val="34A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57" autoAdjust="0"/>
    <p:restoredTop sz="96741" autoAdjust="0"/>
  </p:normalViewPr>
  <p:slideViewPr>
    <p:cSldViewPr>
      <p:cViewPr>
        <p:scale>
          <a:sx n="100" d="100"/>
          <a:sy n="100" d="100"/>
        </p:scale>
        <p:origin x="-504" y="-324"/>
      </p:cViewPr>
      <p:guideLst>
        <p:guide orient="horz" pos="1504"/>
        <p:guide pos="2967"/>
      </p:guideLst>
    </p:cSldViewPr>
  </p:slideViewPr>
  <p:notesTextViewPr>
    <p:cViewPr>
      <p:scale>
        <a:sx n="1" d="1"/>
        <a:sy n="1" d="1"/>
      </p:scale>
      <p:origin x="0" y="0"/>
    </p:cViewPr>
  </p:notesTextViewPr>
  <p:sorterViewPr>
    <p:cViewPr>
      <p:scale>
        <a:sx n="186" d="100"/>
        <a:sy n="186" d="100"/>
      </p:scale>
      <p:origin x="0" y="0"/>
    </p:cViewPr>
  </p:sorterViewPr>
  <p:notesViewPr>
    <p:cSldViewPr>
      <p:cViewPr varScale="1">
        <p:scale>
          <a:sx n="57" d="100"/>
          <a:sy n="57" d="100"/>
        </p:scale>
        <p:origin x="-2604" y="-90"/>
      </p:cViewPr>
      <p:guideLst>
        <p:guide orient="horz" pos="2809"/>
        <p:guide pos="2183"/>
      </p:guideLst>
    </p:cSldViewPr>
  </p:notesViewPr>
  <p:gridSpacing cx="76198" cy="7619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1DDA2A-4AE1-4F65-BC03-F8BE630E4F7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F2F385-3A56-4E2B-9C81-17E2D8A7DAC9}"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lvl1pPr>
          </a:lstStyle>
          <a:p>
            <a:r>
              <a:rPr lang="zh-CN" altLang="en-US"/>
              <a:t>单击此处添加标题</a:t>
            </a: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a:lvl1pPr>
          </a:lstStyle>
          <a:p>
            <a:fld id="{3A930D33-079D-4CA9-A1E7-7078CAC5F2FE}"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cstate="screen"/>
          <a:stretch>
            <a:fillRect/>
          </a:stretch>
        </p:blipFill>
        <p:spPr>
          <a:xfrm>
            <a:off x="0" y="0"/>
            <a:ext cx="9144000" cy="5143500"/>
          </a:xfrm>
          <a:prstGeom prst="rect">
            <a:avLst/>
          </a:prstGeom>
        </p:spPr>
      </p:pic>
      <p:sp>
        <p:nvSpPr>
          <p:cNvPr id="14" name="矩形 13"/>
          <p:cNvSpPr/>
          <p:nvPr userDrawn="1"/>
        </p:nvSpPr>
        <p:spPr bwMode="auto">
          <a:xfrm>
            <a:off x="0" y="158223"/>
            <a:ext cx="1295486" cy="548626"/>
          </a:xfrm>
          <a:prstGeom prst="rect">
            <a:avLst/>
          </a:prstGeom>
          <a:solidFill>
            <a:srgbClr val="4192D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rPr>
              <a:t>LOGO</a:t>
            </a:r>
            <a:endParaRPr kumimoji="0" lang="en-US" altLang="zh-CN" sz="1400" b="0"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rPr>
              <a:t>企业名称</a:t>
            </a: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endParaRPr>
          </a:p>
        </p:txBody>
      </p:sp>
      <p:sp>
        <p:nvSpPr>
          <p:cNvPr id="15" name="矩形 14"/>
          <p:cNvSpPr/>
          <p:nvPr userDrawn="1"/>
        </p:nvSpPr>
        <p:spPr bwMode="auto">
          <a:xfrm>
            <a:off x="1371684" y="158223"/>
            <a:ext cx="76198" cy="548626"/>
          </a:xfrm>
          <a:prstGeom prst="rect">
            <a:avLst/>
          </a:prstGeom>
          <a:solidFill>
            <a:srgbClr val="4192D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1491424" y="171864"/>
            <a:ext cx="7652576" cy="534985"/>
          </a:xfrm>
        </p:spPr>
        <p:txBody>
          <a:bodyPr>
            <a:normAutofit/>
          </a:bodyPr>
          <a:lstStyle>
            <a:lvl1pPr>
              <a:defRPr sz="2800" b="0">
                <a:solidFill>
                  <a:srgbClr val="0070C0"/>
                </a:solidFill>
              </a:defRPr>
            </a:lvl1pPr>
          </a:lstStyle>
          <a:p>
            <a:r>
              <a:rPr lang="zh-CN" altLang="en-US" dirty="0" smtClean="0"/>
              <a:t>单击此处编辑母版标题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42"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outHorizontal)">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11" name="矩形 10"/>
          <p:cNvSpPr/>
          <p:nvPr userDrawn="1"/>
        </p:nvSpPr>
        <p:spPr>
          <a:xfrm>
            <a:off x="7010336"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3.xml"/><Relationship Id="rId3" Type="http://schemas.openxmlformats.org/officeDocument/2006/relationships/tags" Target="../tags/tag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5" Type="http://schemas.openxmlformats.org/officeDocument/2006/relationships/vmlDrawing" Target="../drawings/vmlDrawing7.vml"/><Relationship Id="rId4" Type="http://schemas.openxmlformats.org/officeDocument/2006/relationships/slideLayout" Target="../slideLayouts/slideLayout12.xml"/><Relationship Id="rId3" Type="http://schemas.openxmlformats.org/officeDocument/2006/relationships/image" Target="../media/image9.png"/><Relationship Id="rId2" Type="http://schemas.openxmlformats.org/officeDocument/2006/relationships/image" Target="../media/image5.wmf"/><Relationship Id="rId1" Type="http://schemas.openxmlformats.org/officeDocument/2006/relationships/oleObject" Target="../embeddings/oleObject7.bin"/></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vmlDrawing" Target="../drawings/vmlDrawing8.vml"/><Relationship Id="rId6" Type="http://schemas.openxmlformats.org/officeDocument/2006/relationships/slideLayout" Target="../slideLayouts/slideLayout12.xml"/><Relationship Id="rId5" Type="http://schemas.openxmlformats.org/officeDocument/2006/relationships/image" Target="../media/image5.wmf"/><Relationship Id="rId4" Type="http://schemas.openxmlformats.org/officeDocument/2006/relationships/oleObject" Target="../embeddings/oleObject8.bin"/><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vmlDrawing" Target="../drawings/vmlDrawing9.vml"/><Relationship Id="rId4" Type="http://schemas.openxmlformats.org/officeDocument/2006/relationships/slideLayout" Target="../slideLayouts/slideLayout12.xml"/><Relationship Id="rId3" Type="http://schemas.openxmlformats.org/officeDocument/2006/relationships/image" Target="../media/image5.wmf"/><Relationship Id="rId2" Type="http://schemas.openxmlformats.org/officeDocument/2006/relationships/oleObject" Target="../embeddings/oleObject9.bin"/><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vmlDrawing" Target="../drawings/vmlDrawing10.vml"/><Relationship Id="rId3" Type="http://schemas.openxmlformats.org/officeDocument/2006/relationships/slideLayout" Target="../slideLayouts/slideLayout12.xml"/><Relationship Id="rId2" Type="http://schemas.openxmlformats.org/officeDocument/2006/relationships/image" Target="../media/image5.wmf"/><Relationship Id="rId1" Type="http://schemas.openxmlformats.org/officeDocument/2006/relationships/oleObject" Target="../embeddings/oleObject10.bin"/></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vmlDrawing" Target="../drawings/vmlDrawing11.vml"/><Relationship Id="rId3" Type="http://schemas.openxmlformats.org/officeDocument/2006/relationships/slideLayout" Target="../slideLayouts/slideLayout12.xml"/><Relationship Id="rId2" Type="http://schemas.openxmlformats.org/officeDocument/2006/relationships/image" Target="../media/image5.wmf"/><Relationship Id="rId1" Type="http://schemas.openxmlformats.org/officeDocument/2006/relationships/oleObject" Target="../embeddings/oleObject11.bin"/></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vmlDrawing" Target="../drawings/vmlDrawing12.vml"/><Relationship Id="rId3" Type="http://schemas.openxmlformats.org/officeDocument/2006/relationships/slideLayout" Target="../slideLayouts/slideLayout12.xml"/><Relationship Id="rId2" Type="http://schemas.openxmlformats.org/officeDocument/2006/relationships/image" Target="../media/image5.wmf"/><Relationship Id="rId1" Type="http://schemas.openxmlformats.org/officeDocument/2006/relationships/oleObject" Target="../embeddings/oleObject12.bin"/></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vmlDrawing" Target="../drawings/vmlDrawing13.vml"/><Relationship Id="rId7" Type="http://schemas.openxmlformats.org/officeDocument/2006/relationships/slideLayout" Target="../slideLayouts/slideLayout12.xml"/><Relationship Id="rId6" Type="http://schemas.openxmlformats.org/officeDocument/2006/relationships/image" Target="../media/image5.wmf"/><Relationship Id="rId5" Type="http://schemas.openxmlformats.org/officeDocument/2006/relationships/oleObject" Target="../embeddings/oleObject13.bin"/><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7.xml"/><Relationship Id="rId3" Type="http://schemas.openxmlformats.org/officeDocument/2006/relationships/tags" Target="../tags/tag8.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vmlDrawing" Target="../drawings/vmlDrawing1.vml"/><Relationship Id="rId4" Type="http://schemas.openxmlformats.org/officeDocument/2006/relationships/slideLayout" Target="../slideLayouts/slideLayout12.xml"/><Relationship Id="rId3" Type="http://schemas.openxmlformats.org/officeDocument/2006/relationships/image" Target="../media/image5.wmf"/><Relationship Id="rId2" Type="http://schemas.openxmlformats.org/officeDocument/2006/relationships/oleObject" Target="../embeddings/oleObject1.bin"/><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vmlDrawing" Target="../drawings/vmlDrawing2.vml"/><Relationship Id="rId4" Type="http://schemas.openxmlformats.org/officeDocument/2006/relationships/slideLayout" Target="../slideLayouts/slideLayout12.xml"/><Relationship Id="rId3" Type="http://schemas.openxmlformats.org/officeDocument/2006/relationships/image" Target="../media/image5.wmf"/><Relationship Id="rId2" Type="http://schemas.openxmlformats.org/officeDocument/2006/relationships/oleObject" Target="../embeddings/oleObject2.bin"/><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vmlDrawing" Target="../drawings/vmlDrawing3.vml"/><Relationship Id="rId4" Type="http://schemas.openxmlformats.org/officeDocument/2006/relationships/slideLayout" Target="../slideLayouts/slideLayout12.xml"/><Relationship Id="rId3" Type="http://schemas.openxmlformats.org/officeDocument/2006/relationships/image" Target="../media/image7.png"/><Relationship Id="rId2" Type="http://schemas.openxmlformats.org/officeDocument/2006/relationships/image" Target="../media/image5.wmf"/><Relationship Id="rId1"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12.xml"/><Relationship Id="rId2" Type="http://schemas.openxmlformats.org/officeDocument/2006/relationships/image" Target="../media/image5.wmf"/><Relationship Id="rId1"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5" Type="http://schemas.openxmlformats.org/officeDocument/2006/relationships/vmlDrawing" Target="../drawings/vmlDrawing5.vml"/><Relationship Id="rId4" Type="http://schemas.openxmlformats.org/officeDocument/2006/relationships/slideLayout" Target="../slideLayouts/slideLayout12.xml"/><Relationship Id="rId3" Type="http://schemas.openxmlformats.org/officeDocument/2006/relationships/image" Target="../media/image5.wmf"/><Relationship Id="rId2" Type="http://schemas.openxmlformats.org/officeDocument/2006/relationships/oleObject" Target="../embeddings/oleObject5.bin"/><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vmlDrawing" Target="../drawings/vmlDrawing6.vml"/><Relationship Id="rId3" Type="http://schemas.openxmlformats.org/officeDocument/2006/relationships/slideLayout" Target="../slideLayouts/slideLayout12.xml"/><Relationship Id="rId2" Type="http://schemas.openxmlformats.org/officeDocument/2006/relationships/image" Target="../media/image5.wmf"/><Relationship Id="rId1"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0" y="0"/>
            <a:ext cx="9144000" cy="5143500"/>
          </a:xfrm>
          <a:prstGeom prst="rect">
            <a:avLst/>
          </a:prstGeom>
        </p:spPr>
      </p:pic>
      <p:pic>
        <p:nvPicPr>
          <p:cNvPr id="6" name="图片 5"/>
          <p:cNvPicPr>
            <a:picLocks noChangeAspect="1"/>
          </p:cNvPicPr>
          <p:nvPr/>
        </p:nvPicPr>
        <p:blipFill rotWithShape="1">
          <a:blip r:embed="rId2" cstate="screen"/>
          <a:srcRect/>
          <a:stretch>
            <a:fillRect/>
          </a:stretch>
        </p:blipFill>
        <p:spPr>
          <a:xfrm>
            <a:off x="97137" y="1354387"/>
            <a:ext cx="5585595" cy="3771876"/>
          </a:xfrm>
          <a:prstGeom prst="rect">
            <a:avLst/>
          </a:prstGeom>
          <a:effectLst>
            <a:outerShdw blurRad="50800" dist="38100" dir="2700000" algn="tl" rotWithShape="0">
              <a:prstClr val="black">
                <a:alpha val="40000"/>
              </a:prstClr>
            </a:outerShdw>
          </a:effectLst>
        </p:spPr>
      </p:pic>
      <p:sp>
        <p:nvSpPr>
          <p:cNvPr id="7" name="文本框 6"/>
          <p:cNvSpPr txBox="1"/>
          <p:nvPr/>
        </p:nvSpPr>
        <p:spPr>
          <a:xfrm>
            <a:off x="4952990" y="438207"/>
            <a:ext cx="1623060" cy="1322070"/>
          </a:xfrm>
          <a:prstGeom prst="rect">
            <a:avLst/>
          </a:prstGeom>
          <a:noFill/>
        </p:spPr>
        <p:txBody>
          <a:bodyPr wrap="none" rtlCol="0">
            <a:spAutoFit/>
          </a:bodyPr>
          <a:lstStyle/>
          <a:p>
            <a:r>
              <a:rPr lang="en-US" altLang="zh-CN" sz="8000" dirty="0" smtClean="0">
                <a:solidFill>
                  <a:srgbClr val="0070C0"/>
                </a:solidFill>
                <a:latin typeface="Agency FB" panose="020B0503020202020204" pitchFamily="34" charset="0"/>
              </a:rPr>
              <a:t>2021</a:t>
            </a:r>
            <a:endParaRPr lang="zh-CN" altLang="en-US" sz="8000" dirty="0">
              <a:solidFill>
                <a:srgbClr val="0070C0"/>
              </a:solidFill>
              <a:latin typeface="Agency FB" panose="020B0503020202020204" pitchFamily="34" charset="0"/>
            </a:endParaRPr>
          </a:p>
        </p:txBody>
      </p:sp>
      <p:cxnSp>
        <p:nvCxnSpPr>
          <p:cNvPr id="18" name="直接连接符 17"/>
          <p:cNvCxnSpPr/>
          <p:nvPr/>
        </p:nvCxnSpPr>
        <p:spPr bwMode="auto">
          <a:xfrm flipH="1">
            <a:off x="3106144" y="2355334"/>
            <a:ext cx="56592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14" name="文本框 13"/>
          <p:cNvSpPr txBox="1"/>
          <p:nvPr/>
        </p:nvSpPr>
        <p:spPr>
          <a:xfrm>
            <a:off x="2514654" y="1733572"/>
            <a:ext cx="6391493" cy="769441"/>
          </a:xfrm>
          <a:prstGeom prst="rect">
            <a:avLst/>
          </a:prstGeom>
          <a:noFill/>
        </p:spPr>
        <p:txBody>
          <a:bodyPr wrap="none" rtlCol="0">
            <a:spAutoFit/>
          </a:bodyPr>
          <a:lstStyle/>
          <a:p>
            <a:r>
              <a:rPr lang="zh-CN" altLang="en-US" sz="4400" b="1" dirty="0" smtClean="0">
                <a:solidFill>
                  <a:srgbClr val="0070C0"/>
                </a:solidFill>
                <a:latin typeface="微软雅黑" panose="020B0503020204020204" charset="-122"/>
                <a:ea typeface="微软雅黑" panose="020B0503020204020204" charset="-122"/>
              </a:rPr>
              <a:t>计算机网络技术专业介绍</a:t>
            </a:r>
            <a:endParaRPr lang="zh-CN" altLang="en-US" sz="4400" b="1" dirty="0">
              <a:solidFill>
                <a:srgbClr val="0070C0"/>
              </a:solidFill>
              <a:latin typeface="微软雅黑" panose="020B0503020204020204" charset="-122"/>
              <a:ea typeface="微软雅黑" panose="020B0503020204020204" charset="-122"/>
            </a:endParaRPr>
          </a:p>
        </p:txBody>
      </p:sp>
      <p:sp>
        <p:nvSpPr>
          <p:cNvPr id="15" name="文本框 14"/>
          <p:cNvSpPr txBox="1"/>
          <p:nvPr/>
        </p:nvSpPr>
        <p:spPr>
          <a:xfrm>
            <a:off x="3386348" y="2455039"/>
            <a:ext cx="5147948" cy="369332"/>
          </a:xfrm>
          <a:prstGeom prst="rect">
            <a:avLst/>
          </a:prstGeom>
          <a:noFill/>
        </p:spPr>
        <p:txBody>
          <a:bodyPr wrap="none" rtlCol="0">
            <a:spAutoFit/>
          </a:bodyPr>
          <a:lstStyle/>
          <a:p>
            <a:r>
              <a:rPr lang="en-US" altLang="zh-CN" dirty="0" smtClean="0">
                <a:solidFill>
                  <a:schemeClr val="bg1">
                    <a:lumMod val="50000"/>
                  </a:schemeClr>
                </a:solidFill>
              </a:rPr>
              <a:t>WORK SUMMARY AND WORK PLAN REPORT</a:t>
            </a:r>
            <a:endParaRPr lang="zh-CN" altLang="en-US" dirty="0">
              <a:solidFill>
                <a:schemeClr val="bg1">
                  <a:lumMod val="50000"/>
                </a:schemeClr>
              </a:solidFill>
            </a:endParaRPr>
          </a:p>
        </p:txBody>
      </p:sp>
      <p:sp>
        <p:nvSpPr>
          <p:cNvPr id="31" name="文本框 30"/>
          <p:cNvSpPr txBox="1"/>
          <p:nvPr/>
        </p:nvSpPr>
        <p:spPr>
          <a:xfrm>
            <a:off x="6561856" y="3970229"/>
            <a:ext cx="1097280" cy="460375"/>
          </a:xfrm>
          <a:prstGeom prst="rect">
            <a:avLst/>
          </a:prstGeom>
          <a:noFill/>
        </p:spPr>
        <p:txBody>
          <a:bodyPr wrap="none" rtlCol="0">
            <a:spAutoFit/>
          </a:bodyPr>
          <a:lstStyle/>
          <a:p>
            <a:r>
              <a:rPr lang="zh-CN" altLang="en-US" sz="2400" b="1" dirty="0" smtClean="0">
                <a:solidFill>
                  <a:srgbClr val="0070C0"/>
                </a:solidFill>
                <a:latin typeface="微软雅黑" panose="020B0503020204020204" charset="-122"/>
                <a:ea typeface="微软雅黑" panose="020B0503020204020204" charset="-122"/>
              </a:rPr>
              <a:t>程亚惟</a:t>
            </a:r>
            <a:endParaRPr lang="zh-CN" altLang="en-US" sz="2400" b="1" dirty="0" smtClean="0">
              <a:solidFill>
                <a:srgbClr val="0070C0"/>
              </a:solidFill>
              <a:latin typeface="微软雅黑" panose="020B0503020204020204" charset="-122"/>
              <a:ea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decel="12000" fill="hold" grpId="0" nodeType="afterEffect">
                                  <p:stCondLst>
                                    <p:cond delay="0"/>
                                  </p:stCondLst>
                                  <p:iterate type="lt">
                                    <p:tmPct val="33333"/>
                                  </p:iterate>
                                  <p:childTnLst>
                                    <p:set>
                                      <p:cBhvr>
                                        <p:cTn id="12" dur="1" fill="hold">
                                          <p:stCondLst>
                                            <p:cond delay="0"/>
                                          </p:stCondLst>
                                        </p:cTn>
                                        <p:tgtEl>
                                          <p:spTgt spid="7"/>
                                        </p:tgtEl>
                                        <p:attrNameLst>
                                          <p:attrName>style.visibility</p:attrName>
                                        </p:attrNameLst>
                                      </p:cBhvr>
                                      <p:to>
                                        <p:strVal val="visible"/>
                                      </p:to>
                                    </p:set>
                                    <p:anim calcmode="lin" valueType="num">
                                      <p:cBhvr additive="base">
                                        <p:cTn id="13" dur="700" fill="hold"/>
                                        <p:tgtEl>
                                          <p:spTgt spid="7"/>
                                        </p:tgtEl>
                                        <p:attrNameLst>
                                          <p:attrName>ppt_x</p:attrName>
                                        </p:attrNameLst>
                                      </p:cBhvr>
                                      <p:tavLst>
                                        <p:tav tm="0">
                                          <p:val>
                                            <p:strVal val="#ppt_x"/>
                                          </p:val>
                                        </p:tav>
                                        <p:tav tm="100000">
                                          <p:val>
                                            <p:strVal val="#ppt_x"/>
                                          </p:val>
                                        </p:tav>
                                      </p:tavLst>
                                    </p:anim>
                                    <p:anim calcmode="lin" valueType="num">
                                      <p:cBhvr additive="base">
                                        <p:cTn id="14" dur="700" fill="hold"/>
                                        <p:tgtEl>
                                          <p:spTgt spid="7"/>
                                        </p:tgtEl>
                                        <p:attrNameLst>
                                          <p:attrName>ppt_y</p:attrName>
                                        </p:attrNameLst>
                                      </p:cBhvr>
                                      <p:tavLst>
                                        <p:tav tm="0">
                                          <p:val>
                                            <p:strVal val="0-#ppt_h/2"/>
                                          </p:val>
                                        </p:tav>
                                        <p:tav tm="100000">
                                          <p:val>
                                            <p:strVal val="#ppt_y"/>
                                          </p:val>
                                        </p:tav>
                                      </p:tavLst>
                                    </p:anim>
                                  </p:childTnLst>
                                </p:cTn>
                              </p:par>
                            </p:childTnLst>
                          </p:cTn>
                        </p:par>
                        <p:par>
                          <p:cTn id="15" fill="hold">
                            <p:stCondLst>
                              <p:cond delay="1399"/>
                            </p:stCondLst>
                            <p:childTnLst>
                              <p:par>
                                <p:cTn id="16" presetID="16" presetClass="entr" presetSubtype="21"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childTnLst>
                          </p:cTn>
                        </p:par>
                        <p:par>
                          <p:cTn id="19" fill="hold">
                            <p:stCondLst>
                              <p:cond delay="1899"/>
                            </p:stCondLst>
                            <p:childTnLst>
                              <p:par>
                                <p:cTn id="20" presetID="17" presetClass="entr" presetSubtype="4" fill="hold" grpId="0" nodeType="afterEffect">
                                  <p:stCondLst>
                                    <p:cond delay="0"/>
                                  </p:stCondLst>
                                  <p:iterate type="lt">
                                    <p:tmPct val="15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ppt_h/2"/>
                                          </p:val>
                                        </p:tav>
                                        <p:tav tm="100000">
                                          <p:val>
                                            <p:strVal val="#ppt_y"/>
                                          </p:val>
                                        </p:tav>
                                      </p:tavLst>
                                    </p:anim>
                                    <p:anim calcmode="lin" valueType="num">
                                      <p:cBhvr>
                                        <p:cTn id="24" dur="500" fill="hold"/>
                                        <p:tgtEl>
                                          <p:spTgt spid="14"/>
                                        </p:tgtEl>
                                        <p:attrNameLst>
                                          <p:attrName>ppt_w</p:attrName>
                                        </p:attrNameLst>
                                      </p:cBhvr>
                                      <p:tavLst>
                                        <p:tav tm="0">
                                          <p:val>
                                            <p:strVal val="#ppt_w"/>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childTnLst>
                                </p:cTn>
                              </p:par>
                            </p:childTnLst>
                          </p:cTn>
                        </p:par>
                        <p:par>
                          <p:cTn id="26" fill="hold">
                            <p:stCondLst>
                              <p:cond delay="3149"/>
                            </p:stCondLst>
                            <p:childTnLst>
                              <p:par>
                                <p:cTn id="27" presetID="16" presetClass="entr" presetSubtype="2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par>
                          <p:cTn id="30" fill="hold">
                            <p:stCondLst>
                              <p:cond delay="3649"/>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1"/>
                                        </p:tgtEl>
                                        <p:attrNameLst>
                                          <p:attrName>ppt_y</p:attrName>
                                        </p:attrNameLst>
                                      </p:cBhvr>
                                      <p:tavLst>
                                        <p:tav tm="0">
                                          <p:val>
                                            <p:strVal val="#ppt_y"/>
                                          </p:val>
                                        </p:tav>
                                        <p:tav tm="100000">
                                          <p:val>
                                            <p:strVal val="#ppt_y"/>
                                          </p:val>
                                        </p:tav>
                                      </p:tavLst>
                                    </p:anim>
                                    <p:anim calcmode="lin" valueType="num">
                                      <p:cBhvr>
                                        <p:cTn id="3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15"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print"/>
          <a:stretch>
            <a:fillRect/>
          </a:stretch>
        </p:blipFill>
        <p:spPr>
          <a:xfrm>
            <a:off x="-397" y="-31468"/>
            <a:ext cx="9144793" cy="5206435"/>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23" name="圆角矩形 22"/>
          <p:cNvSpPr/>
          <p:nvPr/>
        </p:nvSpPr>
        <p:spPr>
          <a:xfrm rot="18800826">
            <a:off x="5507169" y="854797"/>
            <a:ext cx="1203060" cy="1203060"/>
          </a:xfrm>
          <a:prstGeom prst="roundRect">
            <a:avLst/>
          </a:prstGeom>
          <a:noFill/>
          <a:ln>
            <a:solidFill>
              <a:srgbClr val="005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9" name="文本框 8"/>
          <p:cNvSpPr txBox="1"/>
          <p:nvPr/>
        </p:nvSpPr>
        <p:spPr>
          <a:xfrm>
            <a:off x="5541877" y="986595"/>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60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02</a:t>
            </a:r>
            <a:endParaRPr kumimoji="0" lang="zh-CN" altLang="en-US" sz="6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pPr lvl="0" defTabSz="685800" fontAlgn="auto">
              <a:spcBef>
                <a:spcPts val="0"/>
              </a:spcBef>
              <a:spcAft>
                <a:spcPts val="0"/>
              </a:spcAft>
              <a:defRPr/>
            </a:pPr>
            <a:r>
              <a:rPr kumimoji="0" lang="zh-CN" altLang="en-US" sz="2800" b="1" i="0" u="none" strike="noStrike" kern="1200" cap="none" spc="0" normalizeH="0" baseline="0" noProof="0" dirty="0" smtClean="0">
                <a:ln>
                  <a:noFill/>
                </a:ln>
                <a:solidFill>
                  <a:srgbClr val="15438F"/>
                </a:solidFill>
                <a:effectLst/>
                <a:uLnTx/>
                <a:uFillTx/>
                <a:latin typeface="微软雅黑" panose="020B0503020204020204" charset="-122"/>
                <a:ea typeface="微软雅黑" panose="020B0503020204020204" charset="-122"/>
                <a:cs typeface="+mn-cs"/>
              </a:rPr>
              <a:t>计算机与信息工程学院</a:t>
            </a:r>
            <a:endParaRPr kumimoji="0" lang="zh-CN" altLang="en-US" sz="2800" b="1" i="0" u="none" strike="noStrike" kern="1200" cap="none" spc="0" normalizeH="0" baseline="0" noProof="0" dirty="0">
              <a:ln>
                <a:noFill/>
              </a:ln>
              <a:solidFill>
                <a:srgbClr val="15438F"/>
              </a:solidFill>
              <a:effectLst/>
              <a:uLnTx/>
              <a:uFillTx/>
              <a:latin typeface="微软雅黑" panose="020B0503020204020204"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t>计算机与信息工程系</a:t>
            </a:r>
            <a:r>
              <a:rPr lang="en-US" altLang="zh-CN" dirty="0" smtClean="0"/>
              <a:t>2021</a:t>
            </a:r>
            <a:r>
              <a:rPr lang="zh-CN" altLang="en-US" dirty="0" smtClean="0"/>
              <a:t>招生计划</a:t>
            </a:r>
            <a:endParaRPr lang="zh-CN" altLang="en-US" dirty="0"/>
          </a:p>
        </p:txBody>
      </p:sp>
      <p:graphicFrame>
        <p:nvGraphicFramePr>
          <p:cNvPr id="4" name="对象 3"/>
          <p:cNvGraphicFramePr/>
          <p:nvPr/>
        </p:nvGraphicFramePr>
        <p:xfrm>
          <a:off x="1270" y="0"/>
          <a:ext cx="989330" cy="893445"/>
        </p:xfrm>
        <a:graphic>
          <a:graphicData uri="http://schemas.openxmlformats.org/presentationml/2006/ole">
            <mc:AlternateContent xmlns:mc="http://schemas.openxmlformats.org/markup-compatibility/2006">
              <mc:Choice xmlns:v="urn:schemas-microsoft-com:vml" Requires="v">
                <p:oleObj spid="_x0000_s5" name="" r:id="rId1" imgW="1800225" imgH="1628775" progId="Paint.Picture">
                  <p:embed/>
                </p:oleObj>
              </mc:Choice>
              <mc:Fallback>
                <p:oleObj name="" r:id="rId1" imgW="1800225" imgH="1628775" progId="Paint.Picture">
                  <p:embed/>
                  <p:pic>
                    <p:nvPicPr>
                      <p:cNvPr id="0" name="图片 3"/>
                      <p:cNvPicPr/>
                      <p:nvPr/>
                    </p:nvPicPr>
                    <p:blipFill>
                      <a:blip r:embed="rId2"/>
                      <a:stretch>
                        <a:fillRect/>
                      </a:stretch>
                    </p:blipFill>
                    <p:spPr>
                      <a:xfrm>
                        <a:off x="1270" y="0"/>
                        <a:ext cx="989330" cy="893445"/>
                      </a:xfrm>
                      <a:prstGeom prst="rect">
                        <a:avLst/>
                      </a:prstGeom>
                    </p:spPr>
                  </p:pic>
                </p:oleObj>
              </mc:Fallback>
            </mc:AlternateContent>
          </a:graphicData>
        </a:graphic>
      </p:graphicFrame>
      <p:pic>
        <p:nvPicPr>
          <p:cNvPr id="8" name="图片 7"/>
          <p:cNvPicPr>
            <a:picLocks noChangeAspect="1"/>
          </p:cNvPicPr>
          <p:nvPr/>
        </p:nvPicPr>
        <p:blipFill>
          <a:blip r:embed="rId3"/>
          <a:stretch>
            <a:fillRect/>
          </a:stretch>
        </p:blipFill>
        <p:spPr>
          <a:xfrm>
            <a:off x="485140" y="966470"/>
            <a:ext cx="7696200" cy="38766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1" cstate="screen"/>
          <a:srcRect/>
          <a:stretch>
            <a:fillRect/>
          </a:stretch>
        </p:blipFill>
        <p:spPr>
          <a:xfrm>
            <a:off x="2335448" y="1936004"/>
            <a:ext cx="1777879" cy="1230136"/>
          </a:xfrm>
          <a:prstGeom prst="rect">
            <a:avLst/>
          </a:prstGeom>
        </p:spPr>
      </p:pic>
      <p:pic>
        <p:nvPicPr>
          <p:cNvPr id="34" name="Picture 2" descr="F:\360云盘\02-个人资料\！PPT图片及版面资源\06-PPT精选插图\02-商务\188141-12052214260792.jpg"/>
          <p:cNvPicPr>
            <a:picLocks noChangeAspect="1" noChangeArrowheads="1"/>
          </p:cNvPicPr>
          <p:nvPr/>
        </p:nvPicPr>
        <p:blipFill rotWithShape="1">
          <a:blip r:embed="rId2" cstate="screen"/>
          <a:srcRect/>
          <a:stretch>
            <a:fillRect/>
          </a:stretch>
        </p:blipFill>
        <p:spPr bwMode="auto">
          <a:xfrm>
            <a:off x="4267208" y="3257532"/>
            <a:ext cx="1732496" cy="120752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3" cstate="screen"/>
          <a:srcRect/>
          <a:stretch>
            <a:fillRect/>
          </a:stretch>
        </p:blipFill>
        <p:spPr bwMode="auto">
          <a:xfrm>
            <a:off x="494075" y="3256341"/>
            <a:ext cx="1751556" cy="1167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6" name="组合 35"/>
          <p:cNvGrpSpPr/>
          <p:nvPr/>
        </p:nvGrpSpPr>
        <p:grpSpPr>
          <a:xfrm>
            <a:off x="4211960" y="1936004"/>
            <a:ext cx="1732496" cy="1222040"/>
            <a:chOff x="3946913" y="1827911"/>
            <a:chExt cx="1958168" cy="1283142"/>
          </a:xfrm>
          <a:solidFill>
            <a:srgbClr val="0070C0"/>
          </a:solidFill>
        </p:grpSpPr>
        <p:sp>
          <p:nvSpPr>
            <p:cNvPr id="37" name="矩形 36"/>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3600"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8" name="TextBox 17"/>
            <p:cNvSpPr txBox="1">
              <a:spLocks noChangeArrowheads="1"/>
            </p:cNvSpPr>
            <p:nvPr/>
          </p:nvSpPr>
          <p:spPr bwMode="auto">
            <a:xfrm flipH="1">
              <a:off x="4238882" y="2259958"/>
              <a:ext cx="1661334" cy="743280"/>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863600" fontAlgn="auto">
                <a:spcBef>
                  <a:spcPts val="0"/>
                </a:spcBef>
                <a:spcAft>
                  <a:spcPts val="0"/>
                </a:spcAft>
                <a:defRPr/>
              </a:pPr>
              <a:r>
                <a:rPr lang="zh-CN" altLang="zh-CN" sz="2000" b="1" dirty="0" smtClean="0">
                  <a:solidFill>
                    <a:schemeClr val="bg1"/>
                  </a:solidFill>
                  <a:latin typeface="+mj-ea"/>
                  <a:ea typeface="+mj-ea"/>
                </a:rPr>
                <a:t>计算机网络技术</a:t>
              </a:r>
              <a:endParaRPr kumimoji="0" lang="en-US" altLang="zh-CN" sz="2000" b="1" i="0" u="none" strike="noStrike" kern="0" cap="none" spc="0" normalizeH="0" baseline="0" noProof="0" dirty="0">
                <a:ln>
                  <a:noFill/>
                </a:ln>
                <a:solidFill>
                  <a:schemeClr val="bg1"/>
                </a:solidFill>
                <a:effectLst/>
                <a:uLnTx/>
                <a:uFillTx/>
                <a:latin typeface="+mj-ea"/>
                <a:ea typeface="+mj-ea"/>
                <a:cs typeface="+mn-cs"/>
              </a:endParaRPr>
            </a:p>
          </p:txBody>
        </p:sp>
      </p:grpSp>
      <p:grpSp>
        <p:nvGrpSpPr>
          <p:cNvPr id="39" name="组合 38"/>
          <p:cNvGrpSpPr/>
          <p:nvPr/>
        </p:nvGrpSpPr>
        <p:grpSpPr>
          <a:xfrm>
            <a:off x="457308" y="1962166"/>
            <a:ext cx="7675178" cy="1222040"/>
            <a:chOff x="0" y="2095862"/>
            <a:chExt cx="8674934" cy="1283142"/>
          </a:xfrm>
          <a:solidFill>
            <a:srgbClr val="0070C0"/>
          </a:solidFill>
        </p:grpSpPr>
        <p:sp>
          <p:nvSpPr>
            <p:cNvPr id="40" name="矩形 39"/>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1" name="TextBox 18"/>
            <p:cNvSpPr txBox="1">
              <a:spLocks noChangeArrowheads="1"/>
            </p:cNvSpPr>
            <p:nvPr/>
          </p:nvSpPr>
          <p:spPr bwMode="auto">
            <a:xfrm flipH="1">
              <a:off x="6889944" y="2199329"/>
              <a:ext cx="1784990" cy="420116"/>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67B4"/>
                  </a:solidFill>
                  <a:effectLst/>
                  <a:uLnTx/>
                  <a:uFillTx/>
                  <a:latin typeface="微软雅黑" panose="020B0503020204020204" charset="-122"/>
                  <a:ea typeface="微软雅黑" panose="020B0503020204020204" charset="-122"/>
                  <a:cs typeface="+mn-cs"/>
                </a:rPr>
                <a:t>软件技术</a:t>
              </a:r>
              <a:endParaRPr kumimoji="0" lang="en-US" altLang="zh-CN" sz="2000" b="1" i="0" u="none" strike="noStrike" kern="0" cap="none" spc="0" normalizeH="0" baseline="0" noProof="0" dirty="0">
                <a:ln>
                  <a:noFill/>
                </a:ln>
                <a:solidFill>
                  <a:srgbClr val="0067B4"/>
                </a:solidFill>
                <a:effectLst/>
                <a:uLnTx/>
                <a:uFillTx/>
                <a:latin typeface="微软雅黑" panose="020B0503020204020204" charset="-122"/>
                <a:ea typeface="微软雅黑" panose="020B0503020204020204" charset="-122"/>
                <a:cs typeface="+mn-cs"/>
              </a:endParaRPr>
            </a:p>
          </p:txBody>
        </p:sp>
      </p:grpSp>
      <p:grpSp>
        <p:nvGrpSpPr>
          <p:cNvPr id="42" name="组合 41"/>
          <p:cNvGrpSpPr/>
          <p:nvPr/>
        </p:nvGrpSpPr>
        <p:grpSpPr>
          <a:xfrm>
            <a:off x="2335448" y="3236430"/>
            <a:ext cx="1777879" cy="1207528"/>
            <a:chOff x="2072433" y="511758"/>
            <a:chExt cx="2009463" cy="1267904"/>
          </a:xfrm>
        </p:grpSpPr>
        <p:sp>
          <p:nvSpPr>
            <p:cNvPr id="43" name="矩形 42"/>
            <p:cNvSpPr/>
            <p:nvPr/>
          </p:nvSpPr>
          <p:spPr>
            <a:xfrm>
              <a:off x="2072433" y="511758"/>
              <a:ext cx="2009463" cy="1267904"/>
            </a:xfrm>
            <a:prstGeom prst="rect">
              <a:avLst/>
            </a:prstGeom>
            <a:solidFill>
              <a:srgbClr val="00B0F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3600"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44" name="TextBox 18"/>
            <p:cNvSpPr txBox="1">
              <a:spLocks noChangeArrowheads="1"/>
            </p:cNvSpPr>
            <p:nvPr/>
          </p:nvSpPr>
          <p:spPr bwMode="auto">
            <a:xfrm flipH="1">
              <a:off x="2402848" y="941132"/>
              <a:ext cx="1464978" cy="743280"/>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spcBef>
                  <a:spcPts val="0"/>
                </a:spcBef>
                <a:spcAft>
                  <a:spcPts val="0"/>
                </a:spcAft>
                <a:defRPr/>
              </a:pPr>
              <a:r>
                <a:rPr lang="zh-CN" altLang="en-US" sz="2000" b="1" kern="0" dirty="0" smtClean="0">
                  <a:solidFill>
                    <a:sysClr val="window" lastClr="FFFFFF">
                      <a:lumMod val="95000"/>
                    </a:sysClr>
                  </a:solidFill>
                  <a:latin typeface="微软雅黑" panose="020B0503020204020204" charset="-122"/>
                </a:rPr>
                <a:t>信息安全与管理</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panose="020B0503020204020204" charset="-122"/>
                <a:ea typeface="微软雅黑" panose="020B0503020204020204" charset="-122"/>
                <a:cs typeface="+mn-cs"/>
              </a:endParaRPr>
            </a:p>
          </p:txBody>
        </p:sp>
      </p:grpSp>
      <p:sp>
        <p:nvSpPr>
          <p:cNvPr id="2" name="标题 1"/>
          <p:cNvSpPr>
            <a:spLocks noGrp="1"/>
          </p:cNvSpPr>
          <p:nvPr>
            <p:ph type="title"/>
          </p:nvPr>
        </p:nvSpPr>
        <p:spPr/>
        <p:txBody>
          <a:bodyPr>
            <a:normAutofit fontScale="90000"/>
          </a:bodyPr>
          <a:lstStyle/>
          <a:p>
            <a:r>
              <a:rPr lang="zh-CN" altLang="en-US" dirty="0" smtClean="0"/>
              <a:t>计算机与信息工程系专业组成</a:t>
            </a:r>
            <a:endParaRPr lang="zh-CN" altLang="en-US" dirty="0"/>
          </a:p>
        </p:txBody>
      </p:sp>
      <p:sp>
        <p:nvSpPr>
          <p:cNvPr id="17" name="矩形 16"/>
          <p:cNvSpPr/>
          <p:nvPr/>
        </p:nvSpPr>
        <p:spPr>
          <a:xfrm>
            <a:off x="381110" y="2343156"/>
            <a:ext cx="2057346" cy="400110"/>
          </a:xfrm>
          <a:prstGeom prst="rect">
            <a:avLst/>
          </a:prstGeom>
        </p:spPr>
        <p:txBody>
          <a:bodyPr wrap="square">
            <a:spAutoFit/>
          </a:bodyPr>
          <a:lstStyle/>
          <a:p>
            <a:pPr lvl="0" fontAlgn="auto">
              <a:spcBef>
                <a:spcPts val="0"/>
              </a:spcBef>
              <a:spcAft>
                <a:spcPts val="0"/>
              </a:spcAft>
              <a:defRPr/>
            </a:pPr>
            <a:r>
              <a:rPr lang="zh-CN" altLang="en-US" sz="2000" b="1" kern="0" dirty="0" smtClean="0">
                <a:solidFill>
                  <a:schemeClr val="bg1"/>
                </a:solidFill>
                <a:latin typeface="+mj-ea"/>
                <a:ea typeface="+mj-ea"/>
              </a:rPr>
              <a:t>物联网应用技术</a:t>
            </a:r>
            <a:endParaRPr lang="en-US" altLang="zh-CN" sz="2000" b="1" kern="0" dirty="0">
              <a:solidFill>
                <a:schemeClr val="bg1"/>
              </a:solidFill>
              <a:latin typeface="+mj-ea"/>
              <a:ea typeface="+mj-ea"/>
            </a:endParaRPr>
          </a:p>
        </p:txBody>
      </p:sp>
      <p:sp>
        <p:nvSpPr>
          <p:cNvPr id="19" name="矩形 18"/>
          <p:cNvSpPr/>
          <p:nvPr/>
        </p:nvSpPr>
        <p:spPr>
          <a:xfrm>
            <a:off x="6476950" y="819196"/>
            <a:ext cx="2133544" cy="398780"/>
          </a:xfrm>
          <a:prstGeom prst="rect">
            <a:avLst/>
          </a:prstGeom>
        </p:spPr>
        <p:txBody>
          <a:bodyPr wrap="square">
            <a:spAutoFit/>
          </a:bodyPr>
          <a:lstStyle/>
          <a:p>
            <a:pPr lvl="0" fontAlgn="auto">
              <a:spcBef>
                <a:spcPts val="0"/>
              </a:spcBef>
              <a:spcAft>
                <a:spcPts val="0"/>
              </a:spcAft>
              <a:defRPr/>
            </a:pPr>
            <a:r>
              <a:rPr lang="zh-CN" altLang="en-US" sz="2000" b="1" kern="0" dirty="0" smtClean="0">
                <a:solidFill>
                  <a:srgbClr val="0067B4"/>
                </a:solidFill>
                <a:latin typeface="+mj-ea"/>
                <a:ea typeface="+mj-ea"/>
              </a:rPr>
              <a:t>数字媒体</a:t>
            </a:r>
            <a:r>
              <a:rPr lang="zh-CN" altLang="en-US" sz="2000" b="1" kern="0" dirty="0" smtClean="0">
                <a:solidFill>
                  <a:srgbClr val="0067B4"/>
                </a:solidFill>
                <a:latin typeface="+mj-ea"/>
                <a:ea typeface="+mj-ea"/>
              </a:rPr>
              <a:t>技术</a:t>
            </a:r>
            <a:endParaRPr lang="en-US" altLang="zh-CN" sz="2000" b="1" kern="0" dirty="0">
              <a:solidFill>
                <a:srgbClr val="0067B4"/>
              </a:solidFill>
              <a:latin typeface="+mj-ea"/>
              <a:ea typeface="+mj-ea"/>
            </a:endParaRPr>
          </a:p>
        </p:txBody>
      </p:sp>
      <p:sp>
        <p:nvSpPr>
          <p:cNvPr id="25" name="矩形 24"/>
          <p:cNvSpPr/>
          <p:nvPr/>
        </p:nvSpPr>
        <p:spPr>
          <a:xfrm>
            <a:off x="6433133" y="1406501"/>
            <a:ext cx="2362138" cy="400110"/>
          </a:xfrm>
          <a:prstGeom prst="rect">
            <a:avLst/>
          </a:prstGeom>
        </p:spPr>
        <p:txBody>
          <a:bodyPr wrap="square">
            <a:spAutoFit/>
          </a:bodyPr>
          <a:lstStyle/>
          <a:p>
            <a:pPr lvl="0"/>
            <a:r>
              <a:rPr lang="zh-CN" altLang="en-US" sz="2000" b="1" dirty="0" smtClean="0">
                <a:solidFill>
                  <a:srgbClr val="0067B4"/>
                </a:solidFill>
                <a:latin typeface="+mj-ea"/>
                <a:ea typeface="+mj-ea"/>
              </a:rPr>
              <a:t>虚拟现实应用技术</a:t>
            </a:r>
            <a:endParaRPr lang="en-US" altLang="zh-CN" sz="2000" b="1" kern="0" dirty="0" smtClean="0">
              <a:solidFill>
                <a:srgbClr val="0067B4"/>
              </a:solidFill>
              <a:latin typeface="+mj-ea"/>
              <a:ea typeface="+mj-ea"/>
            </a:endParaRPr>
          </a:p>
        </p:txBody>
      </p:sp>
      <p:sp>
        <p:nvSpPr>
          <p:cNvPr id="26" name="矩形 25"/>
          <p:cNvSpPr/>
          <p:nvPr/>
        </p:nvSpPr>
        <p:spPr>
          <a:xfrm>
            <a:off x="6553200" y="2785110"/>
            <a:ext cx="2387600" cy="398780"/>
          </a:xfrm>
          <a:prstGeom prst="rect">
            <a:avLst/>
          </a:prstGeom>
        </p:spPr>
        <p:txBody>
          <a:bodyPr wrap="square">
            <a:spAutoFit/>
          </a:bodyPr>
          <a:lstStyle/>
          <a:p>
            <a:pPr lvl="0"/>
            <a:r>
              <a:rPr lang="zh-CN" altLang="en-US" sz="2000" b="1" dirty="0" smtClean="0">
                <a:solidFill>
                  <a:srgbClr val="0067B4"/>
                </a:solidFill>
                <a:latin typeface="+mj-ea"/>
                <a:ea typeface="+mj-ea"/>
              </a:rPr>
              <a:t>人工智能技术应用</a:t>
            </a:r>
            <a:endParaRPr lang="zh-CN" altLang="en-US" sz="2000" b="1" dirty="0" smtClean="0">
              <a:solidFill>
                <a:srgbClr val="0067B4"/>
              </a:solidFill>
              <a:latin typeface="+mj-ea"/>
              <a:ea typeface="+mj-ea"/>
            </a:endParaRPr>
          </a:p>
        </p:txBody>
      </p:sp>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4" name="" r:id="rId4" imgW="1800225" imgH="1628775" progId="Paint.Picture">
                  <p:embed/>
                </p:oleObj>
              </mc:Choice>
              <mc:Fallback>
                <p:oleObj name="" r:id="rId4" imgW="1800225" imgH="1628775" progId="Paint.Picture">
                  <p:embed/>
                  <p:pic>
                    <p:nvPicPr>
                      <p:cNvPr id="0" name="图片 3"/>
                      <p:cNvPicPr/>
                      <p:nvPr/>
                    </p:nvPicPr>
                    <p:blipFill>
                      <a:blip r:embed="rId5"/>
                      <a:stretch>
                        <a:fillRect/>
                      </a:stretch>
                    </p:blipFill>
                    <p:spPr>
                      <a:xfrm>
                        <a:off x="1270" y="0"/>
                        <a:ext cx="1063625"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 calcmode="lin" valueType="num">
                                      <p:cBhvr>
                                        <p:cTn id="9" dur="500" fill="hold"/>
                                        <p:tgtEl>
                                          <p:spTgt spid="39"/>
                                        </p:tgtEl>
                                        <p:attrNameLst>
                                          <p:attrName>ppt_x</p:attrName>
                                        </p:attrNameLst>
                                      </p:cBhvr>
                                      <p:tavLst>
                                        <p:tav tm="0">
                                          <p:val>
                                            <p:fltVal val="0.5"/>
                                          </p:val>
                                        </p:tav>
                                        <p:tav tm="100000">
                                          <p:val>
                                            <p:strVal val="#ppt_x"/>
                                          </p:val>
                                        </p:tav>
                                      </p:tavLst>
                                    </p:anim>
                                    <p:anim calcmode="lin" valueType="num">
                                      <p:cBhvr>
                                        <p:cTn id="10" dur="500" fill="hold"/>
                                        <p:tgtEl>
                                          <p:spTgt spid="39"/>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 calcmode="lin" valueType="num">
                                      <p:cBhvr>
                                        <p:cTn id="15" dur="500" fill="hold"/>
                                        <p:tgtEl>
                                          <p:spTgt spid="35"/>
                                        </p:tgtEl>
                                        <p:attrNameLst>
                                          <p:attrName>ppt_x</p:attrName>
                                        </p:attrNameLst>
                                      </p:cBhvr>
                                      <p:tavLst>
                                        <p:tav tm="0">
                                          <p:val>
                                            <p:fltVal val="0.5"/>
                                          </p:val>
                                        </p:tav>
                                        <p:tav tm="100000">
                                          <p:val>
                                            <p:strVal val="#ppt_x"/>
                                          </p:val>
                                        </p:tav>
                                      </p:tavLst>
                                    </p:anim>
                                    <p:anim calcmode="lin" valueType="num">
                                      <p:cBhvr>
                                        <p:cTn id="16" dur="500" fill="hold"/>
                                        <p:tgtEl>
                                          <p:spTgt spid="3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 calcmode="lin" valueType="num">
                                      <p:cBhvr>
                                        <p:cTn id="21" dur="500" fill="hold"/>
                                        <p:tgtEl>
                                          <p:spTgt spid="33"/>
                                        </p:tgtEl>
                                        <p:attrNameLst>
                                          <p:attrName>ppt_x</p:attrName>
                                        </p:attrNameLst>
                                      </p:cBhvr>
                                      <p:tavLst>
                                        <p:tav tm="0">
                                          <p:val>
                                            <p:fltVal val="0.5"/>
                                          </p:val>
                                        </p:tav>
                                        <p:tav tm="100000">
                                          <p:val>
                                            <p:strVal val="#ppt_x"/>
                                          </p:val>
                                        </p:tav>
                                      </p:tavLst>
                                    </p:anim>
                                    <p:anim calcmode="lin" valueType="num">
                                      <p:cBhvr>
                                        <p:cTn id="22" dur="500" fill="hold"/>
                                        <p:tgtEl>
                                          <p:spTgt spid="33"/>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75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 calcmode="lin" valueType="num">
                                      <p:cBhvr>
                                        <p:cTn id="27" dur="500" fill="hold"/>
                                        <p:tgtEl>
                                          <p:spTgt spid="42"/>
                                        </p:tgtEl>
                                        <p:attrNameLst>
                                          <p:attrName>ppt_x</p:attrName>
                                        </p:attrNameLst>
                                      </p:cBhvr>
                                      <p:tavLst>
                                        <p:tav tm="0">
                                          <p:val>
                                            <p:fltVal val="0.5"/>
                                          </p:val>
                                        </p:tav>
                                        <p:tav tm="100000">
                                          <p:val>
                                            <p:strVal val="#ppt_x"/>
                                          </p:val>
                                        </p:tav>
                                      </p:tavLst>
                                    </p:anim>
                                    <p:anim calcmode="lin" valueType="num">
                                      <p:cBhvr>
                                        <p:cTn id="28" dur="500" fill="hold"/>
                                        <p:tgtEl>
                                          <p:spTgt spid="42"/>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 calcmode="lin" valueType="num">
                                      <p:cBhvr>
                                        <p:cTn id="33" dur="500" fill="hold"/>
                                        <p:tgtEl>
                                          <p:spTgt spid="36"/>
                                        </p:tgtEl>
                                        <p:attrNameLst>
                                          <p:attrName>ppt_x</p:attrName>
                                        </p:attrNameLst>
                                      </p:cBhvr>
                                      <p:tavLst>
                                        <p:tav tm="0">
                                          <p:val>
                                            <p:fltVal val="0.5"/>
                                          </p:val>
                                        </p:tav>
                                        <p:tav tm="100000">
                                          <p:val>
                                            <p:strVal val="#ppt_x"/>
                                          </p:val>
                                        </p:tav>
                                      </p:tavLst>
                                    </p:anim>
                                    <p:anim calcmode="lin" valueType="num">
                                      <p:cBhvr>
                                        <p:cTn id="34" dur="500" fill="hold"/>
                                        <p:tgtEl>
                                          <p:spTgt spid="36"/>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125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 calcmode="lin" valueType="num">
                                      <p:cBhvr>
                                        <p:cTn id="39" dur="500" fill="hold"/>
                                        <p:tgtEl>
                                          <p:spTgt spid="34"/>
                                        </p:tgtEl>
                                        <p:attrNameLst>
                                          <p:attrName>ppt_x</p:attrName>
                                        </p:attrNameLst>
                                      </p:cBhvr>
                                      <p:tavLst>
                                        <p:tav tm="0">
                                          <p:val>
                                            <p:fltVal val="0.5"/>
                                          </p:val>
                                        </p:tav>
                                        <p:tav tm="100000">
                                          <p:val>
                                            <p:strVal val="#ppt_x"/>
                                          </p:val>
                                        </p:tav>
                                      </p:tavLst>
                                    </p:anim>
                                    <p:anim calcmode="lin" valueType="num">
                                      <p:cBhvr>
                                        <p:cTn id="40" dur="500" fill="hold"/>
                                        <p:tgtEl>
                                          <p:spTgt spid="3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print"/>
          <a:stretch>
            <a:fillRect/>
          </a:stretch>
        </p:blipFill>
        <p:spPr>
          <a:xfrm>
            <a:off x="-397" y="-31468"/>
            <a:ext cx="9144793" cy="5206435"/>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23" name="圆角矩形 22"/>
          <p:cNvSpPr/>
          <p:nvPr/>
        </p:nvSpPr>
        <p:spPr>
          <a:xfrm rot="18800826">
            <a:off x="5507169" y="854797"/>
            <a:ext cx="1203060" cy="1203060"/>
          </a:xfrm>
          <a:prstGeom prst="roundRect">
            <a:avLst/>
          </a:prstGeom>
          <a:noFill/>
          <a:ln>
            <a:solidFill>
              <a:srgbClr val="005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9" name="文本框 8"/>
          <p:cNvSpPr txBox="1"/>
          <p:nvPr/>
        </p:nvSpPr>
        <p:spPr>
          <a:xfrm>
            <a:off x="5541877" y="986595"/>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60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03</a:t>
            </a:r>
            <a:endParaRPr kumimoji="0" lang="zh-CN" altLang="en-US" sz="6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4" name="文本框 23"/>
          <p:cNvSpPr txBox="1"/>
          <p:nvPr/>
        </p:nvSpPr>
        <p:spPr>
          <a:xfrm>
            <a:off x="4368800" y="2300588"/>
            <a:ext cx="3416320" cy="523220"/>
          </a:xfrm>
          <a:prstGeom prst="rect">
            <a:avLst/>
          </a:prstGeom>
          <a:noFill/>
        </p:spPr>
        <p:txBody>
          <a:bodyPr wrap="none" rtlCol="0">
            <a:spAutoFit/>
          </a:bodyPr>
          <a:lstStyle/>
          <a:p>
            <a:pPr lvl="0" defTabSz="685800" fontAlgn="auto">
              <a:spcBef>
                <a:spcPts val="0"/>
              </a:spcBef>
              <a:spcAft>
                <a:spcPts val="0"/>
              </a:spcAft>
              <a:defRPr/>
            </a:pPr>
            <a:r>
              <a:rPr kumimoji="0" lang="zh-CN" altLang="en-US" sz="2800" b="1" i="0" u="none" strike="noStrike" kern="1200" cap="none" spc="0" normalizeH="0" baseline="0" noProof="0" dirty="0" smtClean="0">
                <a:ln>
                  <a:noFill/>
                </a:ln>
                <a:solidFill>
                  <a:srgbClr val="15438F"/>
                </a:solidFill>
                <a:effectLst/>
                <a:uLnTx/>
                <a:uFillTx/>
                <a:latin typeface="微软雅黑" panose="020B0503020204020204" charset="-122"/>
                <a:ea typeface="微软雅黑" panose="020B0503020204020204" charset="-122"/>
                <a:cs typeface="+mn-cs"/>
              </a:rPr>
              <a:t>计算机网络技术专业</a:t>
            </a:r>
            <a:endParaRPr kumimoji="0" lang="zh-CN" altLang="en-US" sz="2800" b="1" i="0" u="none" strike="noStrike" kern="1200" cap="none" spc="0" normalizeH="0" baseline="0" noProof="0" dirty="0">
              <a:ln>
                <a:noFill/>
              </a:ln>
              <a:solidFill>
                <a:srgbClr val="15438F"/>
              </a:solidFill>
              <a:effectLst/>
              <a:uLnTx/>
              <a:uFillTx/>
              <a:latin typeface="微软雅黑" panose="020B0503020204020204"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02372" y="1153323"/>
            <a:ext cx="1658710" cy="740511"/>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cs typeface="+mn-cs"/>
              </a:endParaRPr>
            </a:p>
          </p:txBody>
        </p:sp>
      </p:grpSp>
      <p:sp>
        <p:nvSpPr>
          <p:cNvPr id="42" name="TextBox 7"/>
          <p:cNvSpPr txBox="1"/>
          <p:nvPr/>
        </p:nvSpPr>
        <p:spPr>
          <a:xfrm>
            <a:off x="2660650" y="1445260"/>
            <a:ext cx="5715000" cy="364490"/>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zh-CN" sz="2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（一）</a:t>
            </a:r>
            <a:r>
              <a:rPr lang="zh-CN" sz="2000" b="1" dirty="0" smtClean="0">
                <a:ln>
                  <a:noFill/>
                </a:ln>
                <a:solidFill>
                  <a:schemeClr val="accent1">
                    <a:lumMod val="75000"/>
                  </a:schemeClr>
                </a:solidFill>
                <a:effectLst/>
                <a:latin typeface="微软雅黑" panose="020B0503020204020204" charset="-122"/>
                <a:ea typeface="微软雅黑" panose="020B0503020204020204" charset="-122"/>
                <a:cs typeface="方正兰亭纤黑_GBK"/>
                <a:sym typeface="+mn-ea"/>
              </a:rPr>
              <a:t>网络工程、</a:t>
            </a:r>
            <a:r>
              <a:rPr lang="zh-CN" sz="2000" b="1" dirty="0" smtClean="0">
                <a:ln>
                  <a:noFill/>
                </a:ln>
                <a:solidFill>
                  <a:schemeClr val="accent1">
                    <a:lumMod val="75000"/>
                  </a:schemeClr>
                </a:solidFill>
                <a:effectLst/>
                <a:latin typeface="+mn-ea"/>
                <a:ea typeface="+mn-ea"/>
                <a:cs typeface="方正兰亭纤黑_GBK"/>
                <a:sym typeface="+mn-ea"/>
              </a:rPr>
              <a:t>信息安全工程</a:t>
            </a:r>
            <a:r>
              <a:rPr lang="zh-CN" sz="2000" b="1" dirty="0" smtClean="0">
                <a:ln>
                  <a:noFill/>
                </a:ln>
                <a:solidFill>
                  <a:schemeClr val="accent1">
                    <a:lumMod val="75000"/>
                  </a:schemeClr>
                </a:solidFill>
                <a:effectLst/>
                <a:latin typeface="微软雅黑" panose="020B0503020204020204" charset="-122"/>
                <a:ea typeface="微软雅黑" panose="020B0503020204020204" charset="-122"/>
                <a:cs typeface="方正兰亭纤黑_GBK"/>
                <a:sym typeface="+mn-ea"/>
              </a:rPr>
              <a:t>规划设计与实施</a:t>
            </a:r>
            <a:endParaRPr kumimoji="0" lang="zh-CN" altLang="en-US" sz="2000" b="1" i="0" u="none" strike="noStrike" kern="1200" cap="none" spc="0" normalizeH="0" baseline="0" noProof="0" dirty="0" smtClean="0">
              <a:ln>
                <a:noFill/>
              </a:ln>
              <a:solidFill>
                <a:schemeClr val="accent1">
                  <a:lumMod val="75000"/>
                </a:schemeClr>
              </a:solidFill>
              <a:effectLst/>
              <a:uLnTx/>
              <a:uFillTx/>
              <a:latin typeface="微软雅黑" panose="020B0503020204020204" charset="-122"/>
              <a:ea typeface="微软雅黑" panose="020B0503020204020204" charset="-122"/>
              <a:cs typeface="方正兰亭纤黑_GBK"/>
              <a:sym typeface="+mn-ea"/>
            </a:endParaRPr>
          </a:p>
        </p:txBody>
      </p:sp>
      <p:grpSp>
        <p:nvGrpSpPr>
          <p:cNvPr id="43" name="组合 42"/>
          <p:cNvGrpSpPr/>
          <p:nvPr/>
        </p:nvGrpSpPr>
        <p:grpSpPr>
          <a:xfrm>
            <a:off x="872857" y="3131614"/>
            <a:ext cx="1658710" cy="775928"/>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45" name="Picture 2"/>
            <p:cNvPicPr>
              <a:picLocks noChangeAspect="1" noChangeArrowheads="1"/>
            </p:cNvPicPr>
            <p:nvPr/>
          </p:nvPicPr>
          <p:blipFill>
            <a:blip r:embed="rId1" cstate="screen"/>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7" name="TextBox 12"/>
          <p:cNvSpPr txBox="1"/>
          <p:nvPr/>
        </p:nvSpPr>
        <p:spPr>
          <a:xfrm>
            <a:off x="2789555" y="2482850"/>
            <a:ext cx="3564890" cy="364490"/>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zh-CN" sz="2000" b="1" i="0" u="none" strike="noStrike" kern="1200" cap="none" spc="0" normalizeH="0" baseline="0" noProof="0" dirty="0">
                <a:ln>
                  <a:noFill/>
                </a:ln>
                <a:solidFill>
                  <a:prstClr val="black"/>
                </a:solidFill>
                <a:effectLst/>
                <a:uLnTx/>
                <a:uFillTx/>
                <a:latin typeface="等线"/>
                <a:ea typeface="微软雅黑" panose="020B0503020204020204" charset="-122"/>
                <a:cs typeface="+mn-cs"/>
              </a:rPr>
              <a:t>（</a:t>
            </a:r>
            <a:r>
              <a:rPr kumimoji="0" lang="zh-CN" altLang="en-US" sz="2000" b="1" i="0" u="none" strike="noStrike" kern="1200" cap="none" spc="0" normalizeH="0" baseline="0" noProof="0" dirty="0">
                <a:ln>
                  <a:noFill/>
                </a:ln>
                <a:solidFill>
                  <a:prstClr val="black"/>
                </a:solidFill>
                <a:effectLst/>
                <a:uLnTx/>
                <a:uFillTx/>
                <a:latin typeface="等线"/>
                <a:ea typeface="微软雅黑" panose="020B0503020204020204" charset="-122"/>
                <a:cs typeface="+mn-cs"/>
              </a:rPr>
              <a:t>二</a:t>
            </a:r>
            <a:r>
              <a:rPr kumimoji="0" lang="zh-CN" altLang="zh-CN" sz="2000" b="1" i="0" u="none" strike="noStrike" kern="1200" cap="none" spc="0" normalizeH="0" baseline="0" noProof="0" dirty="0">
                <a:ln>
                  <a:noFill/>
                </a:ln>
                <a:solidFill>
                  <a:prstClr val="black"/>
                </a:solidFill>
                <a:effectLst/>
                <a:uLnTx/>
                <a:uFillTx/>
                <a:latin typeface="等线"/>
                <a:ea typeface="微软雅黑" panose="020B0503020204020204" charset="-122"/>
                <a:cs typeface="+mn-cs"/>
              </a:rPr>
              <a:t>）</a:t>
            </a:r>
            <a:r>
              <a:rPr lang="zh-CN" sz="2000" b="1" dirty="0" smtClean="0">
                <a:ln>
                  <a:noFill/>
                </a:ln>
                <a:solidFill>
                  <a:srgbClr val="0067B4"/>
                </a:solidFill>
                <a:effectLst/>
                <a:latin typeface="+mn-ea"/>
                <a:ea typeface="+mn-ea"/>
                <a:cs typeface="方正兰亭纤黑_GBK"/>
                <a:sym typeface="+mn-ea"/>
              </a:rPr>
              <a:t>服务器系统配置与管理</a:t>
            </a:r>
            <a:endParaRPr kumimoji="0" lang="zh-CN" altLang="en-US" sz="2000" b="1" i="0" u="none" strike="noStrike" kern="1200" cap="none" spc="0" normalizeH="0" baseline="0" noProof="0" dirty="0">
              <a:ln>
                <a:noFill/>
              </a:ln>
              <a:solidFill>
                <a:prstClr val="black"/>
              </a:solidFill>
              <a:effectLst/>
              <a:uLnTx/>
              <a:uFillTx/>
              <a:latin typeface="等线"/>
              <a:ea typeface="微软雅黑" panose="020B0503020204020204" charset="-122"/>
              <a:cs typeface="+mn-cs"/>
            </a:endParaRPr>
          </a:p>
        </p:txBody>
      </p:sp>
      <p:sp>
        <p:nvSpPr>
          <p:cNvPr id="48" name="TextBox 13"/>
          <p:cNvSpPr txBox="1"/>
          <p:nvPr/>
        </p:nvSpPr>
        <p:spPr>
          <a:xfrm>
            <a:off x="2581275" y="4488815"/>
            <a:ext cx="6265545" cy="393700"/>
          </a:xfrm>
          <a:prstGeom prst="rect">
            <a:avLst/>
          </a:prstGeom>
          <a:noFill/>
        </p:spPr>
        <p:txBody>
          <a:bodyPr wrap="square" lIns="86371" tIns="43186" rIns="86371" bIns="43186" rtlCol="0">
            <a:spAutoFit/>
          </a:bodyPr>
          <a:lstStyle/>
          <a:p>
            <a:pPr marL="0" marR="0" lvl="0" indent="234950" algn="l" defTabSz="914400" rtl="0" eaLnBrk="1" fontAlgn="base" latinLnBrk="0" hangingPunct="1">
              <a:lnSpc>
                <a:spcPct val="100000"/>
              </a:lnSpc>
              <a:spcBef>
                <a:spcPct val="0"/>
              </a:spcBef>
              <a:spcAft>
                <a:spcPct val="0"/>
              </a:spcAft>
              <a:buClrTx/>
              <a:buSzTx/>
              <a:buFontTx/>
              <a:buNone/>
            </a:pPr>
            <a:r>
              <a:rPr lang="zh-CN" altLang="zh-CN" sz="2000" b="1" noProof="0" dirty="0">
                <a:solidFill>
                  <a:schemeClr val="tx1"/>
                </a:solidFill>
                <a:effectLst>
                  <a:outerShdw blurRad="38100" dist="19050" dir="2700000" algn="tl" rotWithShape="0">
                    <a:schemeClr val="dk1">
                      <a:alpha val="40000"/>
                    </a:schemeClr>
                  </a:outerShdw>
                </a:effectLst>
                <a:uLnTx/>
                <a:uFillTx/>
                <a:latin typeface="微软雅黑" panose="020B0503020204020204" charset="-122"/>
                <a:ea typeface="微软雅黑" panose="020B0503020204020204" charset="-122"/>
                <a:sym typeface="+mn-ea"/>
              </a:rPr>
              <a:t>（四）</a:t>
            </a:r>
            <a:r>
              <a:rPr lang="zh-CN" sz="2000" b="1" dirty="0" smtClean="0">
                <a:solidFill>
                  <a:schemeClr val="accent1">
                    <a:lumMod val="75000"/>
                  </a:schemeClr>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方正兰亭纤黑_GBK"/>
                <a:sym typeface="+mn-ea"/>
              </a:rPr>
              <a:t>网络渗透与防御技术、信息安全技术</a:t>
            </a:r>
            <a:endParaRPr kumimoji="0" lang="zh-CN" altLang="zh-CN" sz="2000" b="1" i="0" u="none" strike="noStrike" kern="1200" cap="none" spc="0" normalizeH="0" baseline="0" noProof="0" dirty="0" smtClean="0">
              <a:solidFill>
                <a:schemeClr val="accent1">
                  <a:lumMod val="75000"/>
                </a:schemeClr>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方正兰亭纤黑_GBK"/>
              <a:sym typeface="+mn-ea"/>
            </a:endParaRPr>
          </a:p>
        </p:txBody>
      </p:sp>
      <p:sp>
        <p:nvSpPr>
          <p:cNvPr id="49" name="TextBox 14"/>
          <p:cNvSpPr txBox="1"/>
          <p:nvPr/>
        </p:nvSpPr>
        <p:spPr>
          <a:xfrm>
            <a:off x="2494280" y="3436620"/>
            <a:ext cx="5647055" cy="364490"/>
          </a:xfrm>
          <a:prstGeom prst="rect">
            <a:avLst/>
          </a:prstGeom>
          <a:noFill/>
        </p:spPr>
        <p:txBody>
          <a:bodyPr wrap="square" lIns="57150" tIns="28575" rIns="57150" bIns="28575" rtlCol="0">
            <a:spAutoFit/>
          </a:bodyPr>
          <a:lstStyle/>
          <a:p>
            <a:pPr marL="0" marR="0" lvl="0" indent="234950" algn="l" defTabSz="914400" rtl="0" eaLnBrk="1" fontAlgn="base" latinLnBrk="0" hangingPunct="1">
              <a:lnSpc>
                <a:spcPct val="100000"/>
              </a:lnSpc>
              <a:spcBef>
                <a:spcPct val="0"/>
              </a:spcBef>
              <a:spcAft>
                <a:spcPct val="0"/>
              </a:spcAft>
              <a:buClrTx/>
              <a:buSzTx/>
              <a:buFontTx/>
              <a:buNone/>
            </a:pPr>
            <a:r>
              <a:rPr lang="zh-CN" altLang="zh-CN" sz="2000" b="1" noProof="0" dirty="0">
                <a:ln>
                  <a:noFill/>
                </a:ln>
                <a:solidFill>
                  <a:prstClr val="black"/>
                </a:solidFill>
                <a:effectLst/>
                <a:uLnTx/>
                <a:uFillTx/>
                <a:latin typeface="微软雅黑" panose="020B0503020204020204" charset="-122"/>
                <a:ea typeface="微软雅黑" panose="020B0503020204020204" charset="-122"/>
                <a:sym typeface="+mn-ea"/>
              </a:rPr>
              <a:t>（</a:t>
            </a:r>
            <a:r>
              <a:rPr lang="zh-CN" altLang="en-US" sz="2000" b="1" noProof="0" dirty="0">
                <a:ln>
                  <a:noFill/>
                </a:ln>
                <a:solidFill>
                  <a:prstClr val="black"/>
                </a:solidFill>
                <a:effectLst/>
                <a:uLnTx/>
                <a:uFillTx/>
                <a:latin typeface="微软雅黑" panose="020B0503020204020204" charset="-122"/>
                <a:ea typeface="微软雅黑" panose="020B0503020204020204" charset="-122"/>
                <a:sym typeface="+mn-ea"/>
              </a:rPr>
              <a:t>三</a:t>
            </a:r>
            <a:r>
              <a:rPr lang="zh-CN" altLang="zh-CN" sz="2000" b="1" noProof="0" dirty="0">
                <a:ln>
                  <a:noFill/>
                </a:ln>
                <a:solidFill>
                  <a:prstClr val="black"/>
                </a:solidFill>
                <a:effectLst/>
                <a:uLnTx/>
                <a:uFillTx/>
                <a:latin typeface="微软雅黑" panose="020B0503020204020204" charset="-122"/>
                <a:ea typeface="微软雅黑" panose="020B0503020204020204" charset="-122"/>
                <a:sym typeface="+mn-ea"/>
              </a:rPr>
              <a:t>）</a:t>
            </a:r>
            <a:r>
              <a:rPr lang="zh-CN" sz="2000" b="1" dirty="0" smtClean="0">
                <a:ln>
                  <a:noFill/>
                </a:ln>
                <a:solidFill>
                  <a:srgbClr val="0067B4"/>
                </a:solidFill>
                <a:effectLst/>
                <a:latin typeface="微软雅黑" panose="020B0503020204020204" charset="-122"/>
                <a:ea typeface="微软雅黑" panose="020B0503020204020204" charset="-122"/>
                <a:cs typeface="方正兰亭纤黑_GBK"/>
                <a:sym typeface="+mn-ea"/>
              </a:rPr>
              <a:t>计</a:t>
            </a:r>
            <a:r>
              <a:rPr lang="zh-CN" sz="2000" b="1" dirty="0" smtClean="0">
                <a:ln>
                  <a:noFill/>
                </a:ln>
                <a:solidFill>
                  <a:srgbClr val="0067B4"/>
                </a:solidFill>
                <a:effectLst/>
                <a:latin typeface="微软雅黑" panose="020B0503020204020204" charset="-122"/>
                <a:ea typeface="微软雅黑" panose="020B0503020204020204" charset="-122"/>
                <a:cs typeface="方正兰亭纤黑_GBK"/>
                <a:sym typeface="+mn-ea"/>
              </a:rPr>
              <a:t>算机网络与信息安全</a:t>
            </a:r>
            <a:endParaRPr lang="zh-CN" sz="2000" b="1" dirty="0" smtClean="0">
              <a:ln>
                <a:noFill/>
              </a:ln>
              <a:solidFill>
                <a:srgbClr val="0067B4"/>
              </a:solidFill>
              <a:effectLst/>
              <a:latin typeface="微软雅黑" panose="020B0503020204020204" charset="-122"/>
              <a:ea typeface="微软雅黑" panose="020B0503020204020204" charset="-122"/>
              <a:cs typeface="方正兰亭纤黑_GBK"/>
              <a:sym typeface="+mn-ea"/>
            </a:endParaRPr>
          </a:p>
        </p:txBody>
      </p:sp>
      <p:grpSp>
        <p:nvGrpSpPr>
          <p:cNvPr id="50" name="Group 4"/>
          <p:cNvGrpSpPr/>
          <p:nvPr/>
        </p:nvGrpSpPr>
        <p:grpSpPr>
          <a:xfrm>
            <a:off x="860792" y="2140609"/>
            <a:ext cx="1658710" cy="775186"/>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B0F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grpSp>
          <p:nvGrpSpPr>
            <p:cNvPr id="52" name="Group 2"/>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grpSp>
      </p:grpSp>
      <p:sp>
        <p:nvSpPr>
          <p:cNvPr id="2" name="标题 1"/>
          <p:cNvSpPr>
            <a:spLocks noGrp="1"/>
          </p:cNvSpPr>
          <p:nvPr>
            <p:ph type="title"/>
          </p:nvPr>
        </p:nvSpPr>
        <p:spPr/>
        <p:txBody>
          <a:bodyPr>
            <a:normAutofit fontScale="90000"/>
          </a:bodyPr>
          <a:lstStyle/>
          <a:p>
            <a:r>
              <a:rPr lang="zh-CN" altLang="zh-CN" b="1" dirty="0" smtClean="0">
                <a:solidFill>
                  <a:srgbClr val="0067B4"/>
                </a:solidFill>
                <a:latin typeface="+mj-ea"/>
                <a:cs typeface="方正兰亭中黑_GBK"/>
                <a:sym typeface="+mn-ea"/>
              </a:rPr>
              <a:t>培养目标：</a:t>
            </a:r>
            <a:endParaRPr lang="zh-CN" altLang="en-US"/>
          </a:p>
        </p:txBody>
      </p:sp>
      <p:sp>
        <p:nvSpPr>
          <p:cNvPr id="4" name="Freeform 1"/>
          <p:cNvSpPr>
            <a:spLocks noChangeArrowheads="1"/>
          </p:cNvSpPr>
          <p:nvPr/>
        </p:nvSpPr>
        <p:spPr bwMode="auto">
          <a:xfrm rot="10800000">
            <a:off x="835392" y="4300383"/>
            <a:ext cx="1658710"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p>
            <a:pPr marL="0" marR="0" lvl="0" indent="0" algn="l"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5" name="十字箭头 4"/>
          <p:cNvSpPr/>
          <p:nvPr/>
        </p:nvSpPr>
        <p:spPr>
          <a:xfrm>
            <a:off x="1454150" y="4394835"/>
            <a:ext cx="452755" cy="55118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6" name="" r:id="rId2" imgW="1800225" imgH="1628775" progId="Paint.Picture">
                  <p:embed/>
                </p:oleObj>
              </mc:Choice>
              <mc:Fallback>
                <p:oleObj name="" r:id="rId2" imgW="1800225" imgH="1628775" progId="Paint.Picture">
                  <p:embed/>
                  <p:pic>
                    <p:nvPicPr>
                      <p:cNvPr id="0" name="图片 3"/>
                      <p:cNvPicPr/>
                      <p:nvPr/>
                    </p:nvPicPr>
                    <p:blipFill>
                      <a:blip r:embed="rId3"/>
                      <a:stretch>
                        <a:fillRect/>
                      </a:stretch>
                    </p:blipFill>
                    <p:spPr>
                      <a:xfrm>
                        <a:off x="1270" y="0"/>
                        <a:ext cx="1063625"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 presetClass="entr" presetSubtype="8" decel="100000"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fill="hold"/>
                                        <p:tgtEl>
                                          <p:spTgt spid="50"/>
                                        </p:tgtEl>
                                        <p:attrNameLst>
                                          <p:attrName>ppt_x</p:attrName>
                                        </p:attrNameLst>
                                      </p:cBhvr>
                                      <p:tavLst>
                                        <p:tav tm="0">
                                          <p:val>
                                            <p:strVal val="0-#ppt_w/2"/>
                                          </p:val>
                                        </p:tav>
                                        <p:tav tm="100000">
                                          <p:val>
                                            <p:strVal val="#ppt_x"/>
                                          </p:val>
                                        </p:tav>
                                      </p:tavLst>
                                    </p:anim>
                                    <p:anim calcmode="lin" valueType="num">
                                      <p:cBhvr additive="base">
                                        <p:cTn id="17" dur="500" fill="hold"/>
                                        <p:tgtEl>
                                          <p:spTgt spid="5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500"/>
                                        <p:tgtEl>
                                          <p:spTgt spid="47"/>
                                        </p:tgtEl>
                                      </p:cBhvr>
                                    </p:animEffect>
                                  </p:childTnLst>
                                </p:cTn>
                              </p:par>
                            </p:childTnLst>
                          </p:cTn>
                        </p:par>
                        <p:par>
                          <p:cTn id="22" fill="hold">
                            <p:stCondLst>
                              <p:cond delay="2000"/>
                            </p:stCondLst>
                            <p:childTnLst>
                              <p:par>
                                <p:cTn id="23" presetID="2" presetClass="entr" presetSubtype="8" decel="100000"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0-#ppt_w/2"/>
                                          </p:val>
                                        </p:tav>
                                        <p:tav tm="100000">
                                          <p:val>
                                            <p:strVal val="#ppt_x"/>
                                          </p:val>
                                        </p:tav>
                                      </p:tavLst>
                                    </p:anim>
                                    <p:anim calcmode="lin" valueType="num">
                                      <p:cBhvr additive="base">
                                        <p:cTn id="26" dur="500" fill="hold"/>
                                        <p:tgtEl>
                                          <p:spTgt spid="43"/>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Oval 4"/>
          <p:cNvSpPr/>
          <p:nvPr/>
        </p:nvSpPr>
        <p:spPr>
          <a:xfrm>
            <a:off x="1132682" y="89946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0" name="Oval 12"/>
          <p:cNvSpPr/>
          <p:nvPr/>
        </p:nvSpPr>
        <p:spPr>
          <a:xfrm>
            <a:off x="3112691" y="899464"/>
            <a:ext cx="717947"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1" name="Oval 14"/>
          <p:cNvSpPr/>
          <p:nvPr/>
        </p:nvSpPr>
        <p:spPr>
          <a:xfrm>
            <a:off x="5092701" y="89946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2" name="Oval 16"/>
          <p:cNvSpPr/>
          <p:nvPr/>
        </p:nvSpPr>
        <p:spPr>
          <a:xfrm>
            <a:off x="7071519" y="899464"/>
            <a:ext cx="716756"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nvGrpSpPr>
          <p:cNvPr id="73" name="Group 20"/>
          <p:cNvGrpSpPr/>
          <p:nvPr/>
        </p:nvGrpSpPr>
        <p:grpSpPr>
          <a:xfrm>
            <a:off x="1300362" y="1055465"/>
            <a:ext cx="401822" cy="404317"/>
            <a:chOff x="7971783" y="2080670"/>
            <a:chExt cx="401822" cy="404317"/>
          </a:xfrm>
          <a:solidFill>
            <a:schemeClr val="bg1"/>
          </a:solidFill>
        </p:grpSpPr>
        <p:sp>
          <p:nvSpPr>
            <p:cNvPr id="7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5"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76" name="Group 23"/>
          <p:cNvGrpSpPr/>
          <p:nvPr/>
        </p:nvGrpSpPr>
        <p:grpSpPr>
          <a:xfrm>
            <a:off x="3310021" y="1099141"/>
            <a:ext cx="389342" cy="339426"/>
            <a:chOff x="7540014" y="4306907"/>
            <a:chExt cx="389342" cy="339426"/>
          </a:xfrm>
          <a:solidFill>
            <a:schemeClr val="bg1"/>
          </a:solidFill>
        </p:grpSpPr>
        <p:sp>
          <p:nvSpPr>
            <p:cNvPr id="77"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8"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9"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0"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1"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2"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3"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4" name="Rectangle 117"/>
            <p:cNvSpPr>
              <a:spLocks noChangeArrowheads="1"/>
            </p:cNvSpPr>
            <p:nvPr/>
          </p:nvSpPr>
          <p:spPr bwMode="auto">
            <a:xfrm>
              <a:off x="7589930" y="4421713"/>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5" name="Rectangle 118"/>
            <p:cNvSpPr>
              <a:spLocks noChangeArrowheads="1"/>
            </p:cNvSpPr>
            <p:nvPr/>
          </p:nvSpPr>
          <p:spPr bwMode="auto">
            <a:xfrm>
              <a:off x="7589930" y="4461645"/>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6" name="Rectangle 119"/>
            <p:cNvSpPr>
              <a:spLocks noChangeArrowheads="1"/>
            </p:cNvSpPr>
            <p:nvPr/>
          </p:nvSpPr>
          <p:spPr bwMode="auto">
            <a:xfrm>
              <a:off x="7589930" y="4506569"/>
              <a:ext cx="109814" cy="14975"/>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7" name="Rectangle 120"/>
            <p:cNvSpPr>
              <a:spLocks noChangeArrowheads="1"/>
            </p:cNvSpPr>
            <p:nvPr/>
          </p:nvSpPr>
          <p:spPr bwMode="auto">
            <a:xfrm>
              <a:off x="7589930" y="4548998"/>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88" name="Group 35"/>
          <p:cNvGrpSpPr/>
          <p:nvPr/>
        </p:nvGrpSpPr>
        <p:grpSpPr>
          <a:xfrm>
            <a:off x="7239135" y="1064648"/>
            <a:ext cx="379359" cy="376864"/>
            <a:chOff x="6853673" y="3715407"/>
            <a:chExt cx="379359" cy="376864"/>
          </a:xfrm>
          <a:solidFill>
            <a:schemeClr val="bg1"/>
          </a:solidFill>
        </p:grpSpPr>
        <p:sp>
          <p:nvSpPr>
            <p:cNvPr id="8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0" name="Rectangle 151"/>
            <p:cNvSpPr>
              <a:spLocks noChangeArrowheads="1"/>
            </p:cNvSpPr>
            <p:nvPr/>
          </p:nvSpPr>
          <p:spPr bwMode="auto">
            <a:xfrm>
              <a:off x="6998429" y="3987447"/>
              <a:ext cx="22463"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1" name="Rectangle 152"/>
            <p:cNvSpPr>
              <a:spLocks noChangeArrowheads="1"/>
            </p:cNvSpPr>
            <p:nvPr/>
          </p:nvSpPr>
          <p:spPr bwMode="auto">
            <a:xfrm>
              <a:off x="7033370" y="3987447"/>
              <a:ext cx="19966"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2" name="Rectangle 153"/>
            <p:cNvSpPr>
              <a:spLocks noChangeArrowheads="1"/>
            </p:cNvSpPr>
            <p:nvPr/>
          </p:nvSpPr>
          <p:spPr bwMode="auto">
            <a:xfrm>
              <a:off x="7068311" y="3987447"/>
              <a:ext cx="19966"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3"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4"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5"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6"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7"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8" name="Rectangle 159"/>
            <p:cNvSpPr>
              <a:spLocks noChangeArrowheads="1"/>
            </p:cNvSpPr>
            <p:nvPr/>
          </p:nvSpPr>
          <p:spPr bwMode="auto">
            <a:xfrm>
              <a:off x="7040858" y="3750348"/>
              <a:ext cx="7488" cy="22463"/>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9"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0"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1"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2"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3"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4"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5" name="Rectangle 166"/>
            <p:cNvSpPr>
              <a:spLocks noChangeArrowheads="1"/>
            </p:cNvSpPr>
            <p:nvPr/>
          </p:nvSpPr>
          <p:spPr bwMode="auto">
            <a:xfrm>
              <a:off x="6893606" y="3890112"/>
              <a:ext cx="24958" cy="7488"/>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6" name="Rectangle 167"/>
            <p:cNvSpPr>
              <a:spLocks noChangeArrowheads="1"/>
            </p:cNvSpPr>
            <p:nvPr/>
          </p:nvSpPr>
          <p:spPr bwMode="auto">
            <a:xfrm>
              <a:off x="7170638" y="3892607"/>
              <a:ext cx="27454" cy="7488"/>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107" name="Group 54"/>
          <p:cNvGrpSpPr/>
          <p:nvPr/>
        </p:nvGrpSpPr>
        <p:grpSpPr>
          <a:xfrm>
            <a:off x="5305105" y="1100891"/>
            <a:ext cx="299494" cy="389342"/>
            <a:chOff x="6421904" y="4798576"/>
            <a:chExt cx="299494" cy="389342"/>
          </a:xfrm>
          <a:solidFill>
            <a:schemeClr val="bg1"/>
          </a:solidFill>
        </p:grpSpPr>
        <p:sp>
          <p:nvSpPr>
            <p:cNvPr id="108"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9"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112" name="矩形 111"/>
          <p:cNvSpPr>
            <a:spLocks noChangeArrowheads="1"/>
          </p:cNvSpPr>
          <p:nvPr/>
        </p:nvSpPr>
        <p:spPr bwMode="auto">
          <a:xfrm>
            <a:off x="557530" y="1705610"/>
            <a:ext cx="1818005"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latin typeface="微软雅黑" panose="020B0503020204020204" charset="-122"/>
                <a:ea typeface="微软雅黑" panose="020B0503020204020204" charset="-122"/>
                <a:cs typeface="微软雅黑" panose="020B0503020204020204" charset="-122"/>
                <a:sym typeface="+mn-ea"/>
              </a:rPr>
              <a:t>1、物理安全</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3" name="矩形 47"/>
          <p:cNvSpPr>
            <a:spLocks noChangeArrowheads="1"/>
          </p:cNvSpPr>
          <p:nvPr/>
        </p:nvSpPr>
        <p:spPr bwMode="auto">
          <a:xfrm>
            <a:off x="557530" y="2398395"/>
            <a:ext cx="2071370" cy="139573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信息通过电磁辐射或线路干扰等泄漏，数据库数据泄露或故障</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mn-ea"/>
            </a:endParaRPr>
          </a:p>
        </p:txBody>
      </p:sp>
      <p:sp>
        <p:nvSpPr>
          <p:cNvPr id="114" name="矩形 113"/>
          <p:cNvSpPr>
            <a:spLocks noChangeArrowheads="1"/>
          </p:cNvSpPr>
          <p:nvPr/>
        </p:nvSpPr>
        <p:spPr bwMode="auto">
          <a:xfrm>
            <a:off x="2888615" y="1705610"/>
            <a:ext cx="1732915"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latin typeface="微软雅黑" panose="020B0503020204020204" charset="-122"/>
                <a:ea typeface="微软雅黑" panose="020B0503020204020204" charset="-122"/>
                <a:cs typeface="微软雅黑" panose="020B0503020204020204" charset="-122"/>
                <a:sym typeface="+mn-ea"/>
              </a:rPr>
              <a:t>2、系统安全</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5" name="矩形 47"/>
          <p:cNvSpPr>
            <a:spLocks noChangeArrowheads="1"/>
          </p:cNvSpPr>
          <p:nvPr/>
        </p:nvSpPr>
        <p:spPr bwMode="auto">
          <a:xfrm>
            <a:off x="2822575" y="2508885"/>
            <a:ext cx="1985010" cy="73152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网络操作系统安全、应用系统安全</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116" name="矩形 115"/>
          <p:cNvSpPr>
            <a:spLocks noChangeArrowheads="1"/>
          </p:cNvSpPr>
          <p:nvPr/>
        </p:nvSpPr>
        <p:spPr bwMode="auto">
          <a:xfrm>
            <a:off x="6847840" y="1705610"/>
            <a:ext cx="1998980"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latin typeface="微软雅黑" panose="020B0503020204020204" charset="-122"/>
                <a:ea typeface="微软雅黑" panose="020B0503020204020204" charset="-122"/>
                <a:cs typeface="微软雅黑" panose="020B0503020204020204" charset="-122"/>
                <a:sym typeface="+mn-ea"/>
              </a:rPr>
              <a:t>4、加密解密</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7" name="矩形 47"/>
          <p:cNvSpPr>
            <a:spLocks noChangeArrowheads="1"/>
          </p:cNvSpPr>
          <p:nvPr/>
        </p:nvSpPr>
        <p:spPr bwMode="auto">
          <a:xfrm>
            <a:off x="7017385" y="2311400"/>
            <a:ext cx="1829435" cy="1727835"/>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移动互连网络VPN、专线VPN服务。路由设备</a:t>
            </a:r>
            <a:r>
              <a:rPr lang="zh-CN" altLang="en-US" sz="1800">
                <a:sym typeface="+mn-ea"/>
              </a:rPr>
              <a:t>实现是现阶段最可行的办法。</a:t>
            </a:r>
            <a:r>
              <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rPr>
              <a:t>。</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118" name="矩形 117"/>
          <p:cNvSpPr>
            <a:spLocks noChangeArrowheads="1"/>
          </p:cNvSpPr>
          <p:nvPr/>
        </p:nvSpPr>
        <p:spPr bwMode="auto">
          <a:xfrm>
            <a:off x="4867910" y="1705610"/>
            <a:ext cx="1575435"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latin typeface="微软雅黑" panose="020B0503020204020204" charset="-122"/>
                <a:ea typeface="微软雅黑" panose="020B0503020204020204" charset="-122"/>
                <a:cs typeface="微软雅黑" panose="020B0503020204020204" charset="-122"/>
                <a:sym typeface="+mn-ea"/>
              </a:rPr>
              <a:t>3、防火墙</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9" name="矩形 47"/>
          <p:cNvSpPr>
            <a:spLocks noChangeArrowheads="1"/>
          </p:cNvSpPr>
          <p:nvPr/>
        </p:nvSpPr>
        <p:spPr bwMode="auto">
          <a:xfrm>
            <a:off x="4860925" y="2311400"/>
            <a:ext cx="1829435" cy="1727835"/>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防火墙是网络安全最基本、最经济、最有效的手段之一。</a:t>
            </a:r>
            <a:endParaRPr lang="zh-CN" altLang="en-US" sz="1800"/>
          </a:p>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2" name="标题 1"/>
          <p:cNvSpPr>
            <a:spLocks noGrp="1"/>
          </p:cNvSpPr>
          <p:nvPr>
            <p:ph type="title"/>
          </p:nvPr>
        </p:nvSpPr>
        <p:spPr/>
        <p:txBody>
          <a:bodyPr>
            <a:normAutofit fontScale="90000"/>
          </a:bodyPr>
          <a:lstStyle/>
          <a:p>
            <a:r>
              <a:rPr lang="zh-CN" altLang="en-US"/>
              <a:t>安全产品</a:t>
            </a:r>
            <a:endParaRPr lang="zh-CN" altLang="en-US"/>
          </a:p>
        </p:txBody>
      </p:sp>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4" name="" r:id="rId1" imgW="1800225" imgH="1628775" progId="Paint.Picture">
                  <p:embed/>
                </p:oleObj>
              </mc:Choice>
              <mc:Fallback>
                <p:oleObj name="" r:id="rId1" imgW="1800225" imgH="1628775" progId="Paint.Picture">
                  <p:embed/>
                  <p:pic>
                    <p:nvPicPr>
                      <p:cNvPr id="0" name="图片 3"/>
                      <p:cNvPicPr/>
                      <p:nvPr/>
                    </p:nvPicPr>
                    <p:blipFill>
                      <a:blip r:embed="rId2"/>
                      <a:stretch>
                        <a:fillRect/>
                      </a:stretch>
                    </p:blipFill>
                    <p:spPr>
                      <a:xfrm>
                        <a:off x="1270" y="0"/>
                        <a:ext cx="1063625"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heel(1)">
                                      <p:cBhvr>
                                        <p:cTn id="7" dur="400"/>
                                        <p:tgtEl>
                                          <p:spTgt spid="69"/>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heel(1)">
                                      <p:cBhvr>
                                        <p:cTn id="11" dur="400"/>
                                        <p:tgtEl>
                                          <p:spTgt spid="70"/>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heel(1)">
                                      <p:cBhvr>
                                        <p:cTn id="15" dur="400"/>
                                        <p:tgtEl>
                                          <p:spTgt spid="71"/>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heel(1)">
                                      <p:cBhvr>
                                        <p:cTn id="19" dur="400"/>
                                        <p:tgtEl>
                                          <p:spTgt spid="7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250"/>
                                        <p:tgtEl>
                                          <p:spTgt spid="73"/>
                                        </p:tgtEl>
                                      </p:cBhvr>
                                    </p:animEffect>
                                  </p:childTnLst>
                                </p:cTn>
                              </p:par>
                              <p:par>
                                <p:cTn id="24" presetID="10" presetClass="entr" presetSubtype="0"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fade">
                                      <p:cBhvr>
                                        <p:cTn id="26" dur="250"/>
                                        <p:tgtEl>
                                          <p:spTgt spid="76"/>
                                        </p:tgtEl>
                                      </p:cBhvr>
                                    </p:animEffect>
                                  </p:childTnLst>
                                </p:cTn>
                              </p:par>
                              <p:par>
                                <p:cTn id="27" presetID="10" presetClass="entr" presetSubtype="0" fill="hold" nodeType="with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250"/>
                                        <p:tgtEl>
                                          <p:spTgt spid="107"/>
                                        </p:tgtEl>
                                      </p:cBhvr>
                                    </p:animEffect>
                                  </p:childTnLst>
                                </p:cTn>
                              </p:par>
                              <p:par>
                                <p:cTn id="30" presetID="10" presetClass="entr" presetSubtype="0" fill="hold"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fade">
                                      <p:cBhvr>
                                        <p:cTn id="32" dur="250"/>
                                        <p:tgtEl>
                                          <p:spTgt spid="88"/>
                                        </p:tgtEl>
                                      </p:cBhvr>
                                    </p:animEffect>
                                  </p:childTnLst>
                                </p:cTn>
                              </p:par>
                              <p:par>
                                <p:cTn id="33" presetID="14" presetClass="entr" presetSubtype="10" fill="hold" grpId="0" nodeType="withEffect">
                                  <p:stCondLst>
                                    <p:cond delay="750"/>
                                  </p:stCondLst>
                                  <p:childTnLst>
                                    <p:set>
                                      <p:cBhvr>
                                        <p:cTn id="34" dur="1" fill="hold">
                                          <p:stCondLst>
                                            <p:cond delay="0"/>
                                          </p:stCondLst>
                                        </p:cTn>
                                        <p:tgtEl>
                                          <p:spTgt spid="112"/>
                                        </p:tgtEl>
                                        <p:attrNameLst>
                                          <p:attrName>style.visibility</p:attrName>
                                        </p:attrNameLst>
                                      </p:cBhvr>
                                      <p:to>
                                        <p:strVal val="visible"/>
                                      </p:to>
                                    </p:set>
                                    <p:animEffect transition="in" filter="randombar(horizontal)">
                                      <p:cBhvr>
                                        <p:cTn id="35" dur="400"/>
                                        <p:tgtEl>
                                          <p:spTgt spid="112"/>
                                        </p:tgtEl>
                                      </p:cBhvr>
                                    </p:animEffect>
                                  </p:childTnLst>
                                </p:cTn>
                              </p:par>
                              <p:par>
                                <p:cTn id="36" presetID="14" presetClass="entr" presetSubtype="10" fill="hold" grpId="0" nodeType="withEffect">
                                  <p:stCondLst>
                                    <p:cond delay="750"/>
                                  </p:stCondLst>
                                  <p:childTnLst>
                                    <p:set>
                                      <p:cBhvr>
                                        <p:cTn id="37" dur="1" fill="hold">
                                          <p:stCondLst>
                                            <p:cond delay="0"/>
                                          </p:stCondLst>
                                        </p:cTn>
                                        <p:tgtEl>
                                          <p:spTgt spid="113"/>
                                        </p:tgtEl>
                                        <p:attrNameLst>
                                          <p:attrName>style.visibility</p:attrName>
                                        </p:attrNameLst>
                                      </p:cBhvr>
                                      <p:to>
                                        <p:strVal val="visible"/>
                                      </p:to>
                                    </p:set>
                                    <p:animEffect transition="in" filter="randombar(horizontal)">
                                      <p:cBhvr>
                                        <p:cTn id="38" dur="400"/>
                                        <p:tgtEl>
                                          <p:spTgt spid="113"/>
                                        </p:tgtEl>
                                      </p:cBhvr>
                                    </p:animEffect>
                                  </p:childTnLst>
                                </p:cTn>
                              </p:par>
                              <p:par>
                                <p:cTn id="39" presetID="14" presetClass="entr" presetSubtype="10" fill="hold" grpId="0" nodeType="withEffect">
                                  <p:stCondLst>
                                    <p:cond delay="750"/>
                                  </p:stCondLst>
                                  <p:childTnLst>
                                    <p:set>
                                      <p:cBhvr>
                                        <p:cTn id="40" dur="1" fill="hold">
                                          <p:stCondLst>
                                            <p:cond delay="0"/>
                                          </p:stCondLst>
                                        </p:cTn>
                                        <p:tgtEl>
                                          <p:spTgt spid="114"/>
                                        </p:tgtEl>
                                        <p:attrNameLst>
                                          <p:attrName>style.visibility</p:attrName>
                                        </p:attrNameLst>
                                      </p:cBhvr>
                                      <p:to>
                                        <p:strVal val="visible"/>
                                      </p:to>
                                    </p:set>
                                    <p:animEffect transition="in" filter="randombar(horizontal)">
                                      <p:cBhvr>
                                        <p:cTn id="41" dur="400"/>
                                        <p:tgtEl>
                                          <p:spTgt spid="114"/>
                                        </p:tgtEl>
                                      </p:cBhvr>
                                    </p:animEffect>
                                  </p:childTnLst>
                                </p:cTn>
                              </p:par>
                              <p:par>
                                <p:cTn id="42" presetID="14" presetClass="entr" presetSubtype="10" fill="hold" grpId="0" nodeType="withEffect">
                                  <p:stCondLst>
                                    <p:cond delay="750"/>
                                  </p:stCondLst>
                                  <p:childTnLst>
                                    <p:set>
                                      <p:cBhvr>
                                        <p:cTn id="43" dur="1" fill="hold">
                                          <p:stCondLst>
                                            <p:cond delay="0"/>
                                          </p:stCondLst>
                                        </p:cTn>
                                        <p:tgtEl>
                                          <p:spTgt spid="115"/>
                                        </p:tgtEl>
                                        <p:attrNameLst>
                                          <p:attrName>style.visibility</p:attrName>
                                        </p:attrNameLst>
                                      </p:cBhvr>
                                      <p:to>
                                        <p:strVal val="visible"/>
                                      </p:to>
                                    </p:set>
                                    <p:animEffect transition="in" filter="randombar(horizontal)">
                                      <p:cBhvr>
                                        <p:cTn id="44" dur="400"/>
                                        <p:tgtEl>
                                          <p:spTgt spid="115"/>
                                        </p:tgtEl>
                                      </p:cBhvr>
                                    </p:animEffect>
                                  </p:childTnLst>
                                </p:cTn>
                              </p:par>
                              <p:par>
                                <p:cTn id="45" presetID="14" presetClass="entr" presetSubtype="10" fill="hold" grpId="0" nodeType="withEffect">
                                  <p:stCondLst>
                                    <p:cond delay="750"/>
                                  </p:stCondLst>
                                  <p:childTnLst>
                                    <p:set>
                                      <p:cBhvr>
                                        <p:cTn id="46" dur="1" fill="hold">
                                          <p:stCondLst>
                                            <p:cond delay="0"/>
                                          </p:stCondLst>
                                        </p:cTn>
                                        <p:tgtEl>
                                          <p:spTgt spid="116"/>
                                        </p:tgtEl>
                                        <p:attrNameLst>
                                          <p:attrName>style.visibility</p:attrName>
                                        </p:attrNameLst>
                                      </p:cBhvr>
                                      <p:to>
                                        <p:strVal val="visible"/>
                                      </p:to>
                                    </p:set>
                                    <p:animEffect transition="in" filter="randombar(horizontal)">
                                      <p:cBhvr>
                                        <p:cTn id="47" dur="400"/>
                                        <p:tgtEl>
                                          <p:spTgt spid="116"/>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17"/>
                                        </p:tgtEl>
                                        <p:attrNameLst>
                                          <p:attrName>style.visibility</p:attrName>
                                        </p:attrNameLst>
                                      </p:cBhvr>
                                      <p:to>
                                        <p:strVal val="visible"/>
                                      </p:to>
                                    </p:set>
                                    <p:animEffect transition="in" filter="randombar(horizontal)">
                                      <p:cBhvr>
                                        <p:cTn id="50" dur="400"/>
                                        <p:tgtEl>
                                          <p:spTgt spid="117"/>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18"/>
                                        </p:tgtEl>
                                        <p:attrNameLst>
                                          <p:attrName>style.visibility</p:attrName>
                                        </p:attrNameLst>
                                      </p:cBhvr>
                                      <p:to>
                                        <p:strVal val="visible"/>
                                      </p:to>
                                    </p:set>
                                    <p:animEffect transition="in" filter="randombar(horizontal)">
                                      <p:cBhvr>
                                        <p:cTn id="53" dur="400"/>
                                        <p:tgtEl>
                                          <p:spTgt spid="118"/>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19"/>
                                        </p:tgtEl>
                                        <p:attrNameLst>
                                          <p:attrName>style.visibility</p:attrName>
                                        </p:attrNameLst>
                                      </p:cBhvr>
                                      <p:to>
                                        <p:strVal val="visible"/>
                                      </p:to>
                                    </p:set>
                                    <p:animEffect transition="in" filter="randombar(horizontal)">
                                      <p:cBhvr>
                                        <p:cTn id="56"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bldLvl="0" animBg="1"/>
      <p:bldP spid="70" grpId="0" bldLvl="0" animBg="1"/>
      <p:bldP spid="71" grpId="0" bldLvl="0" animBg="1"/>
      <p:bldP spid="72" grpId="0" bldLvl="0" animBg="1"/>
      <p:bldP spid="112" grpId="0"/>
      <p:bldP spid="113" grpId="0"/>
      <p:bldP spid="114" grpId="0"/>
      <p:bldP spid="115" grpId="0"/>
      <p:bldP spid="116" grpId="0"/>
      <p:bldP spid="117" grpId="0"/>
      <p:bldP spid="118" grpId="0"/>
      <p:bldP spid="1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Oval 4"/>
          <p:cNvSpPr/>
          <p:nvPr/>
        </p:nvSpPr>
        <p:spPr>
          <a:xfrm>
            <a:off x="1132682" y="89946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0" name="Oval 12"/>
          <p:cNvSpPr/>
          <p:nvPr/>
        </p:nvSpPr>
        <p:spPr>
          <a:xfrm>
            <a:off x="3112691" y="899464"/>
            <a:ext cx="717947"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1" name="Oval 14"/>
          <p:cNvSpPr/>
          <p:nvPr/>
        </p:nvSpPr>
        <p:spPr>
          <a:xfrm>
            <a:off x="5092701" y="89946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2" name="Oval 16"/>
          <p:cNvSpPr/>
          <p:nvPr/>
        </p:nvSpPr>
        <p:spPr>
          <a:xfrm>
            <a:off x="7071519" y="899464"/>
            <a:ext cx="716756"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nvGrpSpPr>
          <p:cNvPr id="73" name="Group 20"/>
          <p:cNvGrpSpPr/>
          <p:nvPr/>
        </p:nvGrpSpPr>
        <p:grpSpPr>
          <a:xfrm>
            <a:off x="1300362" y="1055465"/>
            <a:ext cx="401822" cy="404317"/>
            <a:chOff x="7971783" y="2080670"/>
            <a:chExt cx="401822" cy="404317"/>
          </a:xfrm>
          <a:solidFill>
            <a:schemeClr val="bg1"/>
          </a:solidFill>
        </p:grpSpPr>
        <p:sp>
          <p:nvSpPr>
            <p:cNvPr id="7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5"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76" name="Group 23"/>
          <p:cNvGrpSpPr/>
          <p:nvPr/>
        </p:nvGrpSpPr>
        <p:grpSpPr>
          <a:xfrm>
            <a:off x="3310021" y="1099141"/>
            <a:ext cx="389342" cy="339426"/>
            <a:chOff x="7540014" y="4306907"/>
            <a:chExt cx="389342" cy="339426"/>
          </a:xfrm>
          <a:solidFill>
            <a:schemeClr val="bg1"/>
          </a:solidFill>
        </p:grpSpPr>
        <p:sp>
          <p:nvSpPr>
            <p:cNvPr id="77"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8"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9"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0"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1"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2"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3"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4" name="Rectangle 117"/>
            <p:cNvSpPr>
              <a:spLocks noChangeArrowheads="1"/>
            </p:cNvSpPr>
            <p:nvPr/>
          </p:nvSpPr>
          <p:spPr bwMode="auto">
            <a:xfrm>
              <a:off x="7589930" y="4421713"/>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5" name="Rectangle 118"/>
            <p:cNvSpPr>
              <a:spLocks noChangeArrowheads="1"/>
            </p:cNvSpPr>
            <p:nvPr/>
          </p:nvSpPr>
          <p:spPr bwMode="auto">
            <a:xfrm>
              <a:off x="7589930" y="4461645"/>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6" name="Rectangle 119"/>
            <p:cNvSpPr>
              <a:spLocks noChangeArrowheads="1"/>
            </p:cNvSpPr>
            <p:nvPr/>
          </p:nvSpPr>
          <p:spPr bwMode="auto">
            <a:xfrm>
              <a:off x="7589930" y="4506569"/>
              <a:ext cx="109814" cy="14975"/>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7" name="Rectangle 120"/>
            <p:cNvSpPr>
              <a:spLocks noChangeArrowheads="1"/>
            </p:cNvSpPr>
            <p:nvPr/>
          </p:nvSpPr>
          <p:spPr bwMode="auto">
            <a:xfrm>
              <a:off x="7589930" y="4548998"/>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88" name="Group 35"/>
          <p:cNvGrpSpPr/>
          <p:nvPr/>
        </p:nvGrpSpPr>
        <p:grpSpPr>
          <a:xfrm>
            <a:off x="7239135" y="1064648"/>
            <a:ext cx="379359" cy="376864"/>
            <a:chOff x="6853673" y="3715407"/>
            <a:chExt cx="379359" cy="376864"/>
          </a:xfrm>
          <a:solidFill>
            <a:schemeClr val="bg1"/>
          </a:solidFill>
        </p:grpSpPr>
        <p:sp>
          <p:nvSpPr>
            <p:cNvPr id="8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0" name="Rectangle 151"/>
            <p:cNvSpPr>
              <a:spLocks noChangeArrowheads="1"/>
            </p:cNvSpPr>
            <p:nvPr/>
          </p:nvSpPr>
          <p:spPr bwMode="auto">
            <a:xfrm>
              <a:off x="6998429" y="3987447"/>
              <a:ext cx="22463"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1" name="Rectangle 152"/>
            <p:cNvSpPr>
              <a:spLocks noChangeArrowheads="1"/>
            </p:cNvSpPr>
            <p:nvPr/>
          </p:nvSpPr>
          <p:spPr bwMode="auto">
            <a:xfrm>
              <a:off x="7033370" y="3987447"/>
              <a:ext cx="19966"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2" name="Rectangle 153"/>
            <p:cNvSpPr>
              <a:spLocks noChangeArrowheads="1"/>
            </p:cNvSpPr>
            <p:nvPr/>
          </p:nvSpPr>
          <p:spPr bwMode="auto">
            <a:xfrm>
              <a:off x="7068311" y="3987447"/>
              <a:ext cx="19966"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3"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4"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5"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6"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7"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8" name="Rectangle 159"/>
            <p:cNvSpPr>
              <a:spLocks noChangeArrowheads="1"/>
            </p:cNvSpPr>
            <p:nvPr/>
          </p:nvSpPr>
          <p:spPr bwMode="auto">
            <a:xfrm>
              <a:off x="7040858" y="3750348"/>
              <a:ext cx="7488" cy="22463"/>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9"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0"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1"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2"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3"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4"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5" name="Rectangle 166"/>
            <p:cNvSpPr>
              <a:spLocks noChangeArrowheads="1"/>
            </p:cNvSpPr>
            <p:nvPr/>
          </p:nvSpPr>
          <p:spPr bwMode="auto">
            <a:xfrm>
              <a:off x="6893606" y="3890112"/>
              <a:ext cx="24958" cy="7488"/>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6" name="Rectangle 167"/>
            <p:cNvSpPr>
              <a:spLocks noChangeArrowheads="1"/>
            </p:cNvSpPr>
            <p:nvPr/>
          </p:nvSpPr>
          <p:spPr bwMode="auto">
            <a:xfrm>
              <a:off x="7170638" y="3892607"/>
              <a:ext cx="27454" cy="7488"/>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107" name="Group 54"/>
          <p:cNvGrpSpPr/>
          <p:nvPr/>
        </p:nvGrpSpPr>
        <p:grpSpPr>
          <a:xfrm>
            <a:off x="5305105" y="1100891"/>
            <a:ext cx="299494" cy="389342"/>
            <a:chOff x="6421904" y="4798576"/>
            <a:chExt cx="299494" cy="389342"/>
          </a:xfrm>
          <a:solidFill>
            <a:schemeClr val="bg1"/>
          </a:solidFill>
        </p:grpSpPr>
        <p:sp>
          <p:nvSpPr>
            <p:cNvPr id="108"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9"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112" name="矩形 111"/>
          <p:cNvSpPr>
            <a:spLocks noChangeArrowheads="1"/>
          </p:cNvSpPr>
          <p:nvPr/>
        </p:nvSpPr>
        <p:spPr bwMode="auto">
          <a:xfrm>
            <a:off x="557530" y="1705610"/>
            <a:ext cx="1818005" cy="682625"/>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sym typeface="+mn-ea"/>
              </a:rPr>
              <a:t>5、安全评估系统</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3" name="矩形 47"/>
          <p:cNvSpPr>
            <a:spLocks noChangeArrowheads="1"/>
          </p:cNvSpPr>
          <p:nvPr/>
        </p:nvSpPr>
        <p:spPr bwMode="auto">
          <a:xfrm>
            <a:off x="241935" y="2388235"/>
            <a:ext cx="2483485" cy="205994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网络系统存在安全漏洞是黑客等入侵者攻击的重要因素。因此必需配备网络安全扫描系统和系统安全扫描系统检测网络中存在的安全漏洞</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mn-ea"/>
            </a:endParaRPr>
          </a:p>
        </p:txBody>
      </p:sp>
      <p:sp>
        <p:nvSpPr>
          <p:cNvPr id="114" name="矩形 113"/>
          <p:cNvSpPr>
            <a:spLocks noChangeArrowheads="1"/>
          </p:cNvSpPr>
          <p:nvPr/>
        </p:nvSpPr>
        <p:spPr bwMode="auto">
          <a:xfrm>
            <a:off x="2725420" y="1705610"/>
            <a:ext cx="2081530"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sym typeface="+mn-ea"/>
              </a:rPr>
              <a:t>6、入侵检测系统</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5" name="矩形 47"/>
          <p:cNvSpPr>
            <a:spLocks noChangeArrowheads="1"/>
          </p:cNvSpPr>
          <p:nvPr/>
        </p:nvSpPr>
        <p:spPr bwMode="auto">
          <a:xfrm>
            <a:off x="2821940" y="2311400"/>
            <a:ext cx="1985010" cy="205994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防火墙不能完全防止有意或无意的攻击。必须配备入侵检测系统，对透过防火墙的攻击进行检测并做相应反应。</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116" name="矩形 115"/>
          <p:cNvSpPr>
            <a:spLocks noChangeArrowheads="1"/>
          </p:cNvSpPr>
          <p:nvPr/>
        </p:nvSpPr>
        <p:spPr bwMode="auto">
          <a:xfrm>
            <a:off x="6847840" y="1705610"/>
            <a:ext cx="2107565"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sym typeface="+mn-ea"/>
              </a:rPr>
              <a:t>8、数据备份系统</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7" name="矩形 47"/>
          <p:cNvSpPr>
            <a:spLocks noChangeArrowheads="1"/>
          </p:cNvSpPr>
          <p:nvPr/>
        </p:nvSpPr>
        <p:spPr bwMode="auto">
          <a:xfrm>
            <a:off x="6920865" y="2388235"/>
            <a:ext cx="2034540" cy="205994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重要数据信息进行安全备份，通过网络备份与灾难恢复系统进行定时自动备份数据信息到本地或远程的设备</a:t>
            </a:r>
            <a:r>
              <a:rPr lang="zh-CN" altLang="en-US" sz="1800">
                <a:sym typeface="+mn-ea"/>
              </a:rPr>
              <a:t>上</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118" name="矩形 117"/>
          <p:cNvSpPr>
            <a:spLocks noChangeArrowheads="1"/>
          </p:cNvSpPr>
          <p:nvPr/>
        </p:nvSpPr>
        <p:spPr bwMode="auto">
          <a:xfrm>
            <a:off x="4867910" y="1705610"/>
            <a:ext cx="1821815"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sym typeface="+mn-ea"/>
              </a:rPr>
              <a:t>7、防病毒系统</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9" name="矩形 47"/>
          <p:cNvSpPr>
            <a:spLocks noChangeArrowheads="1"/>
          </p:cNvSpPr>
          <p:nvPr/>
        </p:nvSpPr>
        <p:spPr bwMode="auto">
          <a:xfrm>
            <a:off x="4860925" y="2311400"/>
            <a:ext cx="1986915" cy="205994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病毒危害大传播迅速，须配备从服务器到单机的整套防病毒软件，防止病毒入侵主机并扩散到全网。</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2" name="标题 1"/>
          <p:cNvSpPr>
            <a:spLocks noGrp="1"/>
          </p:cNvSpPr>
          <p:nvPr>
            <p:ph type="title"/>
          </p:nvPr>
        </p:nvSpPr>
        <p:spPr/>
        <p:txBody>
          <a:bodyPr>
            <a:normAutofit fontScale="90000"/>
          </a:bodyPr>
          <a:lstStyle/>
          <a:p>
            <a:r>
              <a:rPr lang="zh-CN" altLang="en-US"/>
              <a:t>安全产品</a:t>
            </a:r>
            <a:endParaRPr lang="zh-CN" altLang="en-US"/>
          </a:p>
        </p:txBody>
      </p:sp>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4" name="" r:id="rId1" imgW="1800225" imgH="1628775" progId="Paint.Picture">
                  <p:embed/>
                </p:oleObj>
              </mc:Choice>
              <mc:Fallback>
                <p:oleObj name="" r:id="rId1" imgW="1800225" imgH="1628775" progId="Paint.Picture">
                  <p:embed/>
                  <p:pic>
                    <p:nvPicPr>
                      <p:cNvPr id="0" name="图片 3"/>
                      <p:cNvPicPr/>
                      <p:nvPr/>
                    </p:nvPicPr>
                    <p:blipFill>
                      <a:blip r:embed="rId2"/>
                      <a:stretch>
                        <a:fillRect/>
                      </a:stretch>
                    </p:blipFill>
                    <p:spPr>
                      <a:xfrm>
                        <a:off x="1270" y="0"/>
                        <a:ext cx="1063625"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heel(1)">
                                      <p:cBhvr>
                                        <p:cTn id="7" dur="400"/>
                                        <p:tgtEl>
                                          <p:spTgt spid="69"/>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heel(1)">
                                      <p:cBhvr>
                                        <p:cTn id="11" dur="400"/>
                                        <p:tgtEl>
                                          <p:spTgt spid="70"/>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heel(1)">
                                      <p:cBhvr>
                                        <p:cTn id="15" dur="400"/>
                                        <p:tgtEl>
                                          <p:spTgt spid="71"/>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heel(1)">
                                      <p:cBhvr>
                                        <p:cTn id="19" dur="400"/>
                                        <p:tgtEl>
                                          <p:spTgt spid="7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250"/>
                                        <p:tgtEl>
                                          <p:spTgt spid="73"/>
                                        </p:tgtEl>
                                      </p:cBhvr>
                                    </p:animEffect>
                                  </p:childTnLst>
                                </p:cTn>
                              </p:par>
                              <p:par>
                                <p:cTn id="24" presetID="10" presetClass="entr" presetSubtype="0"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fade">
                                      <p:cBhvr>
                                        <p:cTn id="26" dur="250"/>
                                        <p:tgtEl>
                                          <p:spTgt spid="76"/>
                                        </p:tgtEl>
                                      </p:cBhvr>
                                    </p:animEffect>
                                  </p:childTnLst>
                                </p:cTn>
                              </p:par>
                              <p:par>
                                <p:cTn id="27" presetID="10" presetClass="entr" presetSubtype="0" fill="hold" nodeType="with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250"/>
                                        <p:tgtEl>
                                          <p:spTgt spid="107"/>
                                        </p:tgtEl>
                                      </p:cBhvr>
                                    </p:animEffect>
                                  </p:childTnLst>
                                </p:cTn>
                              </p:par>
                              <p:par>
                                <p:cTn id="30" presetID="10" presetClass="entr" presetSubtype="0" fill="hold"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fade">
                                      <p:cBhvr>
                                        <p:cTn id="32" dur="250"/>
                                        <p:tgtEl>
                                          <p:spTgt spid="88"/>
                                        </p:tgtEl>
                                      </p:cBhvr>
                                    </p:animEffect>
                                  </p:childTnLst>
                                </p:cTn>
                              </p:par>
                              <p:par>
                                <p:cTn id="33" presetID="14" presetClass="entr" presetSubtype="10" fill="hold" grpId="0" nodeType="withEffect">
                                  <p:stCondLst>
                                    <p:cond delay="750"/>
                                  </p:stCondLst>
                                  <p:childTnLst>
                                    <p:set>
                                      <p:cBhvr>
                                        <p:cTn id="34" dur="1" fill="hold">
                                          <p:stCondLst>
                                            <p:cond delay="0"/>
                                          </p:stCondLst>
                                        </p:cTn>
                                        <p:tgtEl>
                                          <p:spTgt spid="112"/>
                                        </p:tgtEl>
                                        <p:attrNameLst>
                                          <p:attrName>style.visibility</p:attrName>
                                        </p:attrNameLst>
                                      </p:cBhvr>
                                      <p:to>
                                        <p:strVal val="visible"/>
                                      </p:to>
                                    </p:set>
                                    <p:animEffect transition="in" filter="randombar(horizontal)">
                                      <p:cBhvr>
                                        <p:cTn id="35" dur="400"/>
                                        <p:tgtEl>
                                          <p:spTgt spid="112"/>
                                        </p:tgtEl>
                                      </p:cBhvr>
                                    </p:animEffect>
                                  </p:childTnLst>
                                </p:cTn>
                              </p:par>
                              <p:par>
                                <p:cTn id="36" presetID="14" presetClass="entr" presetSubtype="10" fill="hold" grpId="0" nodeType="withEffect">
                                  <p:stCondLst>
                                    <p:cond delay="750"/>
                                  </p:stCondLst>
                                  <p:childTnLst>
                                    <p:set>
                                      <p:cBhvr>
                                        <p:cTn id="37" dur="1" fill="hold">
                                          <p:stCondLst>
                                            <p:cond delay="0"/>
                                          </p:stCondLst>
                                        </p:cTn>
                                        <p:tgtEl>
                                          <p:spTgt spid="113"/>
                                        </p:tgtEl>
                                        <p:attrNameLst>
                                          <p:attrName>style.visibility</p:attrName>
                                        </p:attrNameLst>
                                      </p:cBhvr>
                                      <p:to>
                                        <p:strVal val="visible"/>
                                      </p:to>
                                    </p:set>
                                    <p:animEffect transition="in" filter="randombar(horizontal)">
                                      <p:cBhvr>
                                        <p:cTn id="38" dur="400"/>
                                        <p:tgtEl>
                                          <p:spTgt spid="113"/>
                                        </p:tgtEl>
                                      </p:cBhvr>
                                    </p:animEffect>
                                  </p:childTnLst>
                                </p:cTn>
                              </p:par>
                              <p:par>
                                <p:cTn id="39" presetID="14" presetClass="entr" presetSubtype="10" fill="hold" grpId="0" nodeType="withEffect">
                                  <p:stCondLst>
                                    <p:cond delay="750"/>
                                  </p:stCondLst>
                                  <p:childTnLst>
                                    <p:set>
                                      <p:cBhvr>
                                        <p:cTn id="40" dur="1" fill="hold">
                                          <p:stCondLst>
                                            <p:cond delay="0"/>
                                          </p:stCondLst>
                                        </p:cTn>
                                        <p:tgtEl>
                                          <p:spTgt spid="114"/>
                                        </p:tgtEl>
                                        <p:attrNameLst>
                                          <p:attrName>style.visibility</p:attrName>
                                        </p:attrNameLst>
                                      </p:cBhvr>
                                      <p:to>
                                        <p:strVal val="visible"/>
                                      </p:to>
                                    </p:set>
                                    <p:animEffect transition="in" filter="randombar(horizontal)">
                                      <p:cBhvr>
                                        <p:cTn id="41" dur="400"/>
                                        <p:tgtEl>
                                          <p:spTgt spid="114"/>
                                        </p:tgtEl>
                                      </p:cBhvr>
                                    </p:animEffect>
                                  </p:childTnLst>
                                </p:cTn>
                              </p:par>
                              <p:par>
                                <p:cTn id="42" presetID="14" presetClass="entr" presetSubtype="10" fill="hold" grpId="0" nodeType="withEffect">
                                  <p:stCondLst>
                                    <p:cond delay="750"/>
                                  </p:stCondLst>
                                  <p:childTnLst>
                                    <p:set>
                                      <p:cBhvr>
                                        <p:cTn id="43" dur="1" fill="hold">
                                          <p:stCondLst>
                                            <p:cond delay="0"/>
                                          </p:stCondLst>
                                        </p:cTn>
                                        <p:tgtEl>
                                          <p:spTgt spid="115"/>
                                        </p:tgtEl>
                                        <p:attrNameLst>
                                          <p:attrName>style.visibility</p:attrName>
                                        </p:attrNameLst>
                                      </p:cBhvr>
                                      <p:to>
                                        <p:strVal val="visible"/>
                                      </p:to>
                                    </p:set>
                                    <p:animEffect transition="in" filter="randombar(horizontal)">
                                      <p:cBhvr>
                                        <p:cTn id="44" dur="400"/>
                                        <p:tgtEl>
                                          <p:spTgt spid="115"/>
                                        </p:tgtEl>
                                      </p:cBhvr>
                                    </p:animEffect>
                                  </p:childTnLst>
                                </p:cTn>
                              </p:par>
                              <p:par>
                                <p:cTn id="45" presetID="14" presetClass="entr" presetSubtype="10" fill="hold" grpId="0" nodeType="withEffect">
                                  <p:stCondLst>
                                    <p:cond delay="750"/>
                                  </p:stCondLst>
                                  <p:childTnLst>
                                    <p:set>
                                      <p:cBhvr>
                                        <p:cTn id="46" dur="1" fill="hold">
                                          <p:stCondLst>
                                            <p:cond delay="0"/>
                                          </p:stCondLst>
                                        </p:cTn>
                                        <p:tgtEl>
                                          <p:spTgt spid="116"/>
                                        </p:tgtEl>
                                        <p:attrNameLst>
                                          <p:attrName>style.visibility</p:attrName>
                                        </p:attrNameLst>
                                      </p:cBhvr>
                                      <p:to>
                                        <p:strVal val="visible"/>
                                      </p:to>
                                    </p:set>
                                    <p:animEffect transition="in" filter="randombar(horizontal)">
                                      <p:cBhvr>
                                        <p:cTn id="47" dur="400"/>
                                        <p:tgtEl>
                                          <p:spTgt spid="116"/>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17"/>
                                        </p:tgtEl>
                                        <p:attrNameLst>
                                          <p:attrName>style.visibility</p:attrName>
                                        </p:attrNameLst>
                                      </p:cBhvr>
                                      <p:to>
                                        <p:strVal val="visible"/>
                                      </p:to>
                                    </p:set>
                                    <p:animEffect transition="in" filter="randombar(horizontal)">
                                      <p:cBhvr>
                                        <p:cTn id="50" dur="400"/>
                                        <p:tgtEl>
                                          <p:spTgt spid="117"/>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18"/>
                                        </p:tgtEl>
                                        <p:attrNameLst>
                                          <p:attrName>style.visibility</p:attrName>
                                        </p:attrNameLst>
                                      </p:cBhvr>
                                      <p:to>
                                        <p:strVal val="visible"/>
                                      </p:to>
                                    </p:set>
                                    <p:animEffect transition="in" filter="randombar(horizontal)">
                                      <p:cBhvr>
                                        <p:cTn id="53" dur="400"/>
                                        <p:tgtEl>
                                          <p:spTgt spid="118"/>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19"/>
                                        </p:tgtEl>
                                        <p:attrNameLst>
                                          <p:attrName>style.visibility</p:attrName>
                                        </p:attrNameLst>
                                      </p:cBhvr>
                                      <p:to>
                                        <p:strVal val="visible"/>
                                      </p:to>
                                    </p:set>
                                    <p:animEffect transition="in" filter="randombar(horizontal)">
                                      <p:cBhvr>
                                        <p:cTn id="56"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bldLvl="0" animBg="1"/>
      <p:bldP spid="70" grpId="0" bldLvl="0" animBg="1"/>
      <p:bldP spid="71" grpId="0" bldLvl="0" animBg="1"/>
      <p:bldP spid="72" grpId="0" bldLvl="0" animBg="1"/>
      <p:bldP spid="112" grpId="0"/>
      <p:bldP spid="113" grpId="0"/>
      <p:bldP spid="114" grpId="0"/>
      <p:bldP spid="115" grpId="0"/>
      <p:bldP spid="116" grpId="0"/>
      <p:bldP spid="117" grpId="0"/>
      <p:bldP spid="118" grpId="0"/>
      <p:bldP spid="1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2"/>
          <p:cNvGrpSpPr/>
          <p:nvPr/>
        </p:nvGrpSpPr>
        <p:grpSpPr bwMode="auto">
          <a:xfrm>
            <a:off x="6096967" y="1983061"/>
            <a:ext cx="1670050" cy="1609725"/>
            <a:chOff x="0" y="0"/>
            <a:chExt cx="1671177" cy="1609411"/>
          </a:xfrm>
        </p:grpSpPr>
        <p:sp>
          <p:nvSpPr>
            <p:cNvPr id="35"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36"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rPr>
                <a:t>05</a:t>
              </a:r>
              <a:endParaRPr kumimoji="0" lang="zh-CN" altLang="en-US"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endParaRPr>
            </a:p>
          </p:txBody>
        </p:sp>
      </p:grpSp>
      <p:grpSp>
        <p:nvGrpSpPr>
          <p:cNvPr id="37" name="组合 15"/>
          <p:cNvGrpSpPr/>
          <p:nvPr/>
        </p:nvGrpSpPr>
        <p:grpSpPr bwMode="auto">
          <a:xfrm>
            <a:off x="4803154" y="1983061"/>
            <a:ext cx="1773238" cy="1609725"/>
            <a:chOff x="0" y="0"/>
            <a:chExt cx="1773781" cy="1609411"/>
          </a:xfrm>
        </p:grpSpPr>
        <p:grpSp>
          <p:nvGrpSpPr>
            <p:cNvPr id="38" name="组合 16"/>
            <p:cNvGrpSpPr/>
            <p:nvPr/>
          </p:nvGrpSpPr>
          <p:grpSpPr bwMode="auto">
            <a:xfrm>
              <a:off x="0" y="0"/>
              <a:ext cx="1773781" cy="1609411"/>
              <a:chOff x="0" y="0"/>
              <a:chExt cx="1773781" cy="1609411"/>
            </a:xfrm>
          </p:grpSpPr>
          <p:sp>
            <p:nvSpPr>
              <p:cNvPr id="40"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1"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39"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rPr>
                <a:t>04</a:t>
              </a:r>
              <a:endParaRPr kumimoji="0" lang="zh-CN" altLang="en-US"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endParaRPr>
            </a:p>
          </p:txBody>
        </p:sp>
      </p:grpSp>
      <p:grpSp>
        <p:nvGrpSpPr>
          <p:cNvPr id="42" name="组合 20"/>
          <p:cNvGrpSpPr/>
          <p:nvPr/>
        </p:nvGrpSpPr>
        <p:grpSpPr bwMode="auto">
          <a:xfrm>
            <a:off x="3588717" y="1983061"/>
            <a:ext cx="1773237" cy="1609725"/>
            <a:chOff x="0" y="0"/>
            <a:chExt cx="1773781" cy="1609411"/>
          </a:xfrm>
        </p:grpSpPr>
        <p:grpSp>
          <p:nvGrpSpPr>
            <p:cNvPr id="43" name="组合 21"/>
            <p:cNvGrpSpPr/>
            <p:nvPr/>
          </p:nvGrpSpPr>
          <p:grpSpPr bwMode="auto">
            <a:xfrm>
              <a:off x="0" y="0"/>
              <a:ext cx="1773781" cy="1609411"/>
              <a:chOff x="0" y="0"/>
              <a:chExt cx="1773781" cy="1609411"/>
            </a:xfrm>
          </p:grpSpPr>
          <p:sp>
            <p:nvSpPr>
              <p:cNvPr id="45"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6"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44"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rPr>
                <a:t>03</a:t>
              </a:r>
              <a:endParaRPr kumimoji="0" lang="zh-CN" altLang="en-US"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endParaRPr>
            </a:p>
          </p:txBody>
        </p:sp>
      </p:grpSp>
      <p:grpSp>
        <p:nvGrpSpPr>
          <p:cNvPr id="47" name="组合 25"/>
          <p:cNvGrpSpPr/>
          <p:nvPr/>
        </p:nvGrpSpPr>
        <p:grpSpPr bwMode="auto">
          <a:xfrm>
            <a:off x="2374279" y="1983061"/>
            <a:ext cx="1773238" cy="1609725"/>
            <a:chOff x="0" y="0"/>
            <a:chExt cx="1773781" cy="1609411"/>
          </a:xfrm>
        </p:grpSpPr>
        <p:grpSp>
          <p:nvGrpSpPr>
            <p:cNvPr id="48" name="组合 26"/>
            <p:cNvGrpSpPr/>
            <p:nvPr/>
          </p:nvGrpSpPr>
          <p:grpSpPr bwMode="auto">
            <a:xfrm>
              <a:off x="0" y="0"/>
              <a:ext cx="1773781" cy="1609411"/>
              <a:chOff x="0" y="0"/>
              <a:chExt cx="1773781" cy="1609411"/>
            </a:xfrm>
          </p:grpSpPr>
          <p:sp>
            <p:nvSpPr>
              <p:cNvPr id="50"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1"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49"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rPr>
                <a:t>02</a:t>
              </a:r>
              <a:endParaRPr kumimoji="0" lang="zh-CN" altLang="en-US"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endParaRPr>
            </a:p>
          </p:txBody>
        </p:sp>
      </p:grpSp>
      <p:grpSp>
        <p:nvGrpSpPr>
          <p:cNvPr id="52" name="组合 31"/>
          <p:cNvGrpSpPr/>
          <p:nvPr/>
        </p:nvGrpSpPr>
        <p:grpSpPr bwMode="auto">
          <a:xfrm>
            <a:off x="1159842" y="1983061"/>
            <a:ext cx="1774825" cy="1609725"/>
            <a:chOff x="0" y="0"/>
            <a:chExt cx="1773781" cy="1609411"/>
          </a:xfrm>
        </p:grpSpPr>
        <p:grpSp>
          <p:nvGrpSpPr>
            <p:cNvPr id="53" name="组合 32"/>
            <p:cNvGrpSpPr/>
            <p:nvPr/>
          </p:nvGrpSpPr>
          <p:grpSpPr bwMode="auto">
            <a:xfrm>
              <a:off x="0" y="0"/>
              <a:ext cx="1773781" cy="1609411"/>
              <a:chOff x="0" y="0"/>
              <a:chExt cx="1773781" cy="1609411"/>
            </a:xfrm>
          </p:grpSpPr>
          <p:sp>
            <p:nvSpPr>
              <p:cNvPr id="55"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6"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54"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rPr>
                <a:t>01</a:t>
              </a:r>
              <a:endParaRPr kumimoji="0" lang="zh-CN" altLang="en-US" sz="2800" b="0" i="0" u="none" strike="noStrike" kern="1200" cap="none" spc="0" normalizeH="0" baseline="0" noProof="0">
                <a:ln>
                  <a:noFill/>
                </a:ln>
                <a:solidFill>
                  <a:srgbClr val="FFFFFF"/>
                </a:solidFill>
                <a:effectLst/>
                <a:uLnTx/>
                <a:uFillTx/>
                <a:latin typeface="Impact" panose="020B0806030902050204" pitchFamily="34" charset="0"/>
                <a:ea typeface="宋体" panose="02010600030101010101" pitchFamily="2" charset="-122"/>
                <a:cs typeface="+mn-cs"/>
              </a:endParaRPr>
            </a:p>
          </p:txBody>
        </p:sp>
      </p:grpSp>
      <p:cxnSp>
        <p:nvCxnSpPr>
          <p:cNvPr id="57" name="直接连接符 36"/>
          <p:cNvCxnSpPr>
            <a:cxnSpLocks noChangeShapeType="1"/>
          </p:cNvCxnSpPr>
          <p:nvPr/>
        </p:nvCxnSpPr>
        <p:spPr bwMode="auto">
          <a:xfrm flipV="1">
            <a:off x="1520204"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58" name="矩形 1"/>
          <p:cNvSpPr>
            <a:spLocks noChangeArrowheads="1"/>
          </p:cNvSpPr>
          <p:nvPr/>
        </p:nvSpPr>
        <p:spPr bwMode="auto">
          <a:xfrm>
            <a:off x="1160145" y="1018540"/>
            <a:ext cx="200279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sym typeface="+mn-ea"/>
              </a:rPr>
              <a:t>计算机网络技术数据库技术</a:t>
            </a:r>
            <a:endParaRPr kumimoji="0" lang="zh-CN" altLang="zh-CN" sz="1800" b="0" i="0" u="none" strike="noStrike" kern="1200" cap="none" spc="0" normalizeH="0" baseline="0" noProof="0" dirty="0" smtClean="0">
              <a:ln>
                <a:noFill/>
              </a:ln>
              <a:solidFill>
                <a:srgbClr val="595959"/>
              </a:solidFill>
              <a:effectLst/>
              <a:uLnTx/>
              <a:uFillTx/>
              <a:latin typeface="微软雅黑" panose="020B0503020204020204" charset="-122"/>
              <a:ea typeface="微软雅黑" panose="020B0503020204020204" charset="-122"/>
              <a:cs typeface="+mn-cs"/>
              <a:sym typeface="+mn-ea"/>
            </a:endParaRPr>
          </a:p>
        </p:txBody>
      </p:sp>
      <p:cxnSp>
        <p:nvCxnSpPr>
          <p:cNvPr id="59" name="直接连接符 38"/>
          <p:cNvCxnSpPr>
            <a:cxnSpLocks noChangeShapeType="1"/>
          </p:cNvCxnSpPr>
          <p:nvPr/>
        </p:nvCxnSpPr>
        <p:spPr bwMode="auto">
          <a:xfrm flipV="1">
            <a:off x="2707654"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0" name="矩形 1"/>
          <p:cNvSpPr>
            <a:spLocks noChangeArrowheads="1"/>
          </p:cNvSpPr>
          <p:nvPr/>
        </p:nvSpPr>
        <p:spPr bwMode="auto">
          <a:xfrm>
            <a:off x="1481455" y="3636010"/>
            <a:ext cx="190055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sym typeface="+mn-ea"/>
              </a:rPr>
              <a:t>网络</a:t>
            </a:r>
            <a:r>
              <a:rPr lang="zh-CN" altLang="zh-CN" sz="1800" dirty="0" smtClean="0">
                <a:latin typeface="微软雅黑" panose="020B0503020204020204" charset="-122"/>
                <a:ea typeface="微软雅黑" panose="020B0503020204020204" charset="-122"/>
                <a:sym typeface="+mn-ea"/>
              </a:rPr>
              <a:t>安全基础</a:t>
            </a:r>
            <a:endParaRPr lang="zh-CN" altLang="zh-CN" sz="1800" dirty="0" smtClean="0">
              <a:latin typeface="微软雅黑" panose="020B0503020204020204" charset="-122"/>
              <a:ea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sym typeface="+mn-ea"/>
              </a:rPr>
              <a:t>网络安全设备</a:t>
            </a:r>
            <a:endParaRPr lang="zh-CN" altLang="zh-CN" sz="1800" dirty="0" smtClean="0">
              <a:latin typeface="微软雅黑" panose="020B0503020204020204" charset="-122"/>
              <a:ea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sym typeface="+mn-ea"/>
              </a:rPr>
              <a:t>防火墙</a:t>
            </a:r>
            <a:r>
              <a:rPr lang="zh-CN" altLang="zh-CN" sz="1800" dirty="0" smtClean="0">
                <a:latin typeface="微软雅黑" panose="020B0503020204020204" charset="-122"/>
                <a:ea typeface="微软雅黑" panose="020B0503020204020204" charset="-122"/>
                <a:sym typeface="+mn-ea"/>
              </a:rPr>
              <a:t>技术</a:t>
            </a:r>
            <a:endParaRPr kumimoji="0" lang="zh-CN" altLang="zh-CN" sz="1800" b="0" i="0" u="none" strike="noStrike" kern="1200" cap="none" spc="0" normalizeH="0" baseline="0" noProof="0" dirty="0" smtClean="0">
              <a:ln>
                <a:noFill/>
              </a:ln>
              <a:solidFill>
                <a:srgbClr val="595959"/>
              </a:solidFill>
              <a:effectLst/>
              <a:uLnTx/>
              <a:uFillTx/>
              <a:latin typeface="微软雅黑" panose="020B0503020204020204" charset="-122"/>
              <a:ea typeface="微软雅黑" panose="020B0503020204020204" charset="-122"/>
              <a:cs typeface="+mn-cs"/>
              <a:sym typeface="+mn-ea"/>
            </a:endParaRPr>
          </a:p>
        </p:txBody>
      </p:sp>
      <p:cxnSp>
        <p:nvCxnSpPr>
          <p:cNvPr id="61" name="直接连接符 40"/>
          <p:cNvCxnSpPr>
            <a:cxnSpLocks noChangeShapeType="1"/>
          </p:cNvCxnSpPr>
          <p:nvPr/>
        </p:nvCxnSpPr>
        <p:spPr bwMode="auto">
          <a:xfrm flipV="1">
            <a:off x="3771279"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2" name="矩形 1"/>
          <p:cNvSpPr>
            <a:spLocks noChangeArrowheads="1"/>
          </p:cNvSpPr>
          <p:nvPr/>
        </p:nvSpPr>
        <p:spPr bwMode="auto">
          <a:xfrm>
            <a:off x="3691255" y="706755"/>
            <a:ext cx="209486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Linux服务器配置</a:t>
            </a:r>
            <a:endParaRPr lang="zh-CN" altLang="zh-CN"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Windows服务器配置与管理</a:t>
            </a:r>
            <a:endParaRPr lang="zh-CN" altLang="zh-CN"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动态网页设计</a:t>
            </a:r>
            <a:endParaRPr kumimoji="0" lang="zh-CN" altLang="zh-CN" sz="1800" i="0" u="none" strike="noStrike" kern="1200" cap="none" spc="0" normalizeH="0" baseline="0" noProof="0" dirty="0" smtClean="0">
              <a:ln>
                <a:noFill/>
              </a:ln>
              <a:solidFill>
                <a:srgbClr val="595959"/>
              </a:solidFill>
              <a:effectLst/>
              <a:uLnTx/>
              <a:uFillTx/>
              <a:latin typeface="微软雅黑" panose="020B0503020204020204" charset="-122"/>
              <a:ea typeface="微软雅黑" panose="020B0503020204020204" charset="-122"/>
              <a:cs typeface="微软雅黑" panose="020B0503020204020204" charset="-122"/>
              <a:sym typeface="+mn-ea"/>
            </a:endParaRPr>
          </a:p>
        </p:txBody>
      </p:sp>
      <p:cxnSp>
        <p:nvCxnSpPr>
          <p:cNvPr id="63" name="直接连接符 43"/>
          <p:cNvCxnSpPr>
            <a:cxnSpLocks noChangeShapeType="1"/>
          </p:cNvCxnSpPr>
          <p:nvPr/>
        </p:nvCxnSpPr>
        <p:spPr bwMode="auto">
          <a:xfrm flipV="1">
            <a:off x="4952379"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4" name="矩形 1"/>
          <p:cNvSpPr>
            <a:spLocks noChangeArrowheads="1"/>
          </p:cNvSpPr>
          <p:nvPr/>
        </p:nvSpPr>
        <p:spPr bwMode="auto">
          <a:xfrm>
            <a:off x="3763010" y="3592830"/>
            <a:ext cx="210312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程序设计基础</a:t>
            </a:r>
            <a:endParaRPr lang="zh-CN" altLang="zh-CN"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en-US" altLang="zh-CN" sz="1800" dirty="0" smtClean="0">
                <a:latin typeface="微软雅黑" panose="020B0503020204020204" charset="-122"/>
                <a:ea typeface="微软雅黑" panose="020B0503020204020204" charset="-122"/>
                <a:cs typeface="微软雅黑" panose="020B0503020204020204" charset="-122"/>
                <a:sym typeface="+mn-ea"/>
              </a:rPr>
              <a:t>Python</a:t>
            </a:r>
            <a:r>
              <a:rPr lang="zh-CN" altLang="en-US" sz="1800" dirty="0" smtClean="0">
                <a:latin typeface="微软雅黑" panose="020B0503020204020204" charset="-122"/>
                <a:ea typeface="微软雅黑" panose="020B0503020204020204" charset="-122"/>
                <a:cs typeface="微软雅黑" panose="020B0503020204020204" charset="-122"/>
                <a:sym typeface="+mn-ea"/>
              </a:rPr>
              <a:t>程序设计</a:t>
            </a:r>
            <a:endParaRPr lang="zh-CN" altLang="en-US"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动态网页设计</a:t>
            </a:r>
            <a:endParaRPr lang="zh-CN" altLang="en-US"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endParaRPr lang="zh-CN" altLang="zh-CN"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endParaRPr lang="zh-CN" altLang="zh-CN" sz="1800" dirty="0" smtClean="0">
              <a:latin typeface="微软雅黑" panose="020B0503020204020204" charset="-122"/>
              <a:ea typeface="微软雅黑" panose="020B0503020204020204" charset="-122"/>
              <a:cs typeface="微软雅黑" panose="020B0503020204020204" charset="-122"/>
              <a:sym typeface="+mn-ea"/>
            </a:endParaRPr>
          </a:p>
        </p:txBody>
      </p:sp>
      <p:cxnSp>
        <p:nvCxnSpPr>
          <p:cNvPr id="65" name="直接连接符 51"/>
          <p:cNvCxnSpPr>
            <a:cxnSpLocks noChangeShapeType="1"/>
          </p:cNvCxnSpPr>
          <p:nvPr/>
        </p:nvCxnSpPr>
        <p:spPr bwMode="auto">
          <a:xfrm flipV="1">
            <a:off x="6096967"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6" name="矩形 1"/>
          <p:cNvSpPr>
            <a:spLocks noChangeArrowheads="1"/>
          </p:cNvSpPr>
          <p:nvPr/>
        </p:nvSpPr>
        <p:spPr bwMode="auto">
          <a:xfrm>
            <a:off x="6576695" y="706755"/>
            <a:ext cx="219646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广域网技术</a:t>
            </a:r>
            <a:endParaRPr lang="zh-CN" altLang="zh-CN"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网络设备及应用</a:t>
            </a:r>
            <a:endParaRPr lang="zh-CN" altLang="zh-CN"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华为网络设备</a:t>
            </a:r>
            <a:endParaRPr lang="zh-CN" altLang="zh-CN" sz="1800" dirty="0" smtClean="0">
              <a:latin typeface="微软雅黑" panose="020B0503020204020204" charset="-122"/>
              <a:ea typeface="微软雅黑" panose="020B0503020204020204" charset="-122"/>
              <a:cs typeface="微软雅黑" panose="020B0503020204020204" charset="-122"/>
              <a:sym typeface="+mn-ea"/>
            </a:endParaRPr>
          </a:p>
          <a:p>
            <a:pPr marL="0" marR="0" lvl="0" indent="0" algn="just" defTabSz="685800" rtl="0" eaLnBrk="1" fontAlgn="auto" latinLnBrk="0" hangingPunct="1">
              <a:lnSpc>
                <a:spcPct val="100000"/>
              </a:lnSpc>
              <a:spcBef>
                <a:spcPts val="0"/>
              </a:spcBef>
              <a:spcAft>
                <a:spcPts val="0"/>
              </a:spcAft>
              <a:buClrTx/>
              <a:buSzTx/>
              <a:buFontTx/>
              <a:buNone/>
              <a:defRPr/>
            </a:pPr>
            <a:r>
              <a:rPr lang="zh-CN" altLang="zh-CN" sz="1800" dirty="0" smtClean="0">
                <a:latin typeface="微软雅黑" panose="020B0503020204020204" charset="-122"/>
                <a:ea typeface="微软雅黑" panose="020B0503020204020204" charset="-122"/>
                <a:cs typeface="微软雅黑" panose="020B0503020204020204" charset="-122"/>
                <a:sym typeface="+mn-ea"/>
              </a:rPr>
              <a:t>综合布线技术</a:t>
            </a:r>
            <a:endParaRPr kumimoji="0" lang="zh-CN" altLang="zh-CN" sz="1800" b="0" i="0" u="none" strike="noStrike" kern="1200" cap="none" spc="0" normalizeH="0" baseline="0" noProof="0" dirty="0" smtClean="0">
              <a:ln>
                <a:noFill/>
              </a:ln>
              <a:solidFill>
                <a:srgbClr val="595959"/>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2" name="标题 1"/>
          <p:cNvSpPr>
            <a:spLocks noGrp="1"/>
          </p:cNvSpPr>
          <p:nvPr>
            <p:ph type="title"/>
          </p:nvPr>
        </p:nvSpPr>
        <p:spPr/>
        <p:txBody>
          <a:bodyPr>
            <a:normAutofit fontScale="90000"/>
          </a:bodyPr>
          <a:lstStyle/>
          <a:p>
            <a:r>
              <a:rPr lang="zh-CN" altLang="zh-CN" b="1" dirty="0" smtClean="0">
                <a:sym typeface="+mn-ea"/>
              </a:rPr>
              <a:t>主要课程：</a:t>
            </a:r>
            <a:endParaRPr lang="zh-CN" altLang="en-US"/>
          </a:p>
        </p:txBody>
      </p:sp>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4" name="" r:id="rId1" imgW="1800225" imgH="1628775" progId="Paint.Picture">
                  <p:embed/>
                </p:oleObj>
              </mc:Choice>
              <mc:Fallback>
                <p:oleObj name="" r:id="rId1" imgW="1800225" imgH="1628775" progId="Paint.Picture">
                  <p:embed/>
                  <p:pic>
                    <p:nvPicPr>
                      <p:cNvPr id="0" name="图片 3"/>
                      <p:cNvPicPr/>
                      <p:nvPr/>
                    </p:nvPicPr>
                    <p:blipFill>
                      <a:blip r:embed="rId2"/>
                      <a:stretch>
                        <a:fillRect/>
                      </a:stretch>
                    </p:blipFill>
                    <p:spPr>
                      <a:xfrm>
                        <a:off x="1270" y="0"/>
                        <a:ext cx="1063625" cy="979805"/>
                      </a:xfrm>
                      <a:prstGeom prst="rect">
                        <a:avLst/>
                      </a:prstGeom>
                    </p:spPr>
                  </p:pic>
                </p:oleObj>
              </mc:Fallback>
            </mc:AlternateContent>
          </a:graphicData>
        </a:graphic>
      </p:graphicFrame>
      <p:sp>
        <p:nvSpPr>
          <p:cNvPr id="100" name="文本框 99"/>
          <p:cNvSpPr txBox="1"/>
          <p:nvPr/>
        </p:nvSpPr>
        <p:spPr>
          <a:xfrm>
            <a:off x="6576695" y="3592830"/>
            <a:ext cx="1621790" cy="922020"/>
          </a:xfrm>
          <a:prstGeom prst="rect">
            <a:avLst/>
          </a:prstGeom>
          <a:noFill/>
          <a:ln w="9525">
            <a:noFill/>
          </a:ln>
        </p:spPr>
        <p:txBody>
          <a:bodyPr wrap="square">
            <a:spAutoFit/>
          </a:bodyPr>
          <a:p>
            <a:pPr marL="0" indent="0"/>
            <a:r>
              <a:rPr lang="zh-CN" sz="1800" b="0">
                <a:latin typeface="微软雅黑" panose="020B0503020204020204" charset="-122"/>
                <a:ea typeface="微软雅黑" panose="020B0503020204020204" charset="-122"/>
              </a:rPr>
              <a:t>大数据技术</a:t>
            </a:r>
            <a:endParaRPr lang="zh-CN" sz="1800" b="0">
              <a:latin typeface="微软雅黑" panose="020B0503020204020204" charset="-122"/>
              <a:ea typeface="微软雅黑" panose="020B0503020204020204" charset="-122"/>
            </a:endParaRPr>
          </a:p>
          <a:p>
            <a:pPr marL="0" indent="0"/>
            <a:r>
              <a:rPr lang="zh-CN" sz="1800" b="0">
                <a:latin typeface="微软雅黑" panose="020B0503020204020204" charset="-122"/>
                <a:ea typeface="微软雅黑" panose="020B0503020204020204" charset="-122"/>
              </a:rPr>
              <a:t>网络存储技术</a:t>
            </a:r>
            <a:endParaRPr lang="zh-CN" sz="1800" b="0">
              <a:latin typeface="微软雅黑" panose="020B0503020204020204" charset="-122"/>
              <a:ea typeface="微软雅黑" panose="020B0503020204020204" charset="-122"/>
            </a:endParaRPr>
          </a:p>
          <a:p>
            <a:pPr marL="0" indent="0"/>
            <a:r>
              <a:rPr lang="zh-CN" sz="1800" b="0">
                <a:latin typeface="微软雅黑" panose="020B0503020204020204" charset="-122"/>
                <a:ea typeface="微软雅黑" panose="020B0503020204020204" charset="-122"/>
              </a:rPr>
              <a:t>云计算技术</a:t>
            </a:r>
            <a:endParaRPr lang="zh-CN" sz="1800" b="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p:tgtEl>
                                          <p:spTgt spid="47"/>
                                        </p:tgtEl>
                                        <p:attrNameLst>
                                          <p:attrName>ppt_x</p:attrName>
                                        </p:attrNameLst>
                                      </p:cBhvr>
                                      <p:tavLst>
                                        <p:tav tm="0">
                                          <p:val>
                                            <p:strVal val="#ppt_x-#ppt_w*1.125000"/>
                                          </p:val>
                                        </p:tav>
                                        <p:tav tm="100000">
                                          <p:val>
                                            <p:strVal val="#ppt_x"/>
                                          </p:val>
                                        </p:tav>
                                      </p:tavLst>
                                    </p:anim>
                                    <p:animEffect transition="in" filter="wipe(right)">
                                      <p:cBhvr>
                                        <p:cTn id="12" dur="500"/>
                                        <p:tgtEl>
                                          <p:spTgt spid="47"/>
                                        </p:tgtEl>
                                      </p:cBhvr>
                                    </p:animEffect>
                                  </p:childTnLst>
                                </p:cTn>
                              </p:par>
                              <p:par>
                                <p:cTn id="13" presetID="12" presetClass="entr" presetSubtype="8" fill="hold" nodeType="withEffect">
                                  <p:stCondLst>
                                    <p:cond delay="4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p:tgtEl>
                                          <p:spTgt spid="42"/>
                                        </p:tgtEl>
                                        <p:attrNameLst>
                                          <p:attrName>ppt_x</p:attrName>
                                        </p:attrNameLst>
                                      </p:cBhvr>
                                      <p:tavLst>
                                        <p:tav tm="0">
                                          <p:val>
                                            <p:strVal val="#ppt_x-#ppt_w*1.125000"/>
                                          </p:val>
                                        </p:tav>
                                        <p:tav tm="100000">
                                          <p:val>
                                            <p:strVal val="#ppt_x"/>
                                          </p:val>
                                        </p:tav>
                                      </p:tavLst>
                                    </p:anim>
                                    <p:animEffect transition="in" filter="wipe(right)">
                                      <p:cBhvr>
                                        <p:cTn id="16" dur="500"/>
                                        <p:tgtEl>
                                          <p:spTgt spid="42"/>
                                        </p:tgtEl>
                                      </p:cBhvr>
                                    </p:animEffect>
                                  </p:childTnLst>
                                </p:cTn>
                              </p:par>
                              <p:par>
                                <p:cTn id="17" presetID="12" presetClass="entr" presetSubtype="8" fill="hold" nodeType="withEffect">
                                  <p:stCondLst>
                                    <p:cond delay="6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p:tgtEl>
                                          <p:spTgt spid="37"/>
                                        </p:tgtEl>
                                        <p:attrNameLst>
                                          <p:attrName>ppt_x</p:attrName>
                                        </p:attrNameLst>
                                      </p:cBhvr>
                                      <p:tavLst>
                                        <p:tav tm="0">
                                          <p:val>
                                            <p:strVal val="#ppt_x-#ppt_w*1.125000"/>
                                          </p:val>
                                        </p:tav>
                                        <p:tav tm="100000">
                                          <p:val>
                                            <p:strVal val="#ppt_x"/>
                                          </p:val>
                                        </p:tav>
                                      </p:tavLst>
                                    </p:anim>
                                    <p:animEffect transition="in" filter="wipe(right)">
                                      <p:cBhvr>
                                        <p:cTn id="20" dur="500"/>
                                        <p:tgtEl>
                                          <p:spTgt spid="37"/>
                                        </p:tgtEl>
                                      </p:cBhvr>
                                    </p:animEffect>
                                  </p:childTnLst>
                                </p:cTn>
                              </p:par>
                              <p:par>
                                <p:cTn id="21" presetID="12" presetClass="entr" presetSubtype="8" fill="hold" nodeType="withEffect">
                                  <p:stCondLst>
                                    <p:cond delay="8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p:tgtEl>
                                          <p:spTgt spid="34"/>
                                        </p:tgtEl>
                                        <p:attrNameLst>
                                          <p:attrName>ppt_x</p:attrName>
                                        </p:attrNameLst>
                                      </p:cBhvr>
                                      <p:tavLst>
                                        <p:tav tm="0">
                                          <p:val>
                                            <p:strVal val="#ppt_x-#ppt_w*1.125000"/>
                                          </p:val>
                                        </p:tav>
                                        <p:tav tm="100000">
                                          <p:val>
                                            <p:strVal val="#ppt_x"/>
                                          </p:val>
                                        </p:tav>
                                      </p:tavLst>
                                    </p:anim>
                                    <p:animEffect transition="in" filter="wipe(right)">
                                      <p:cBhvr>
                                        <p:cTn id="24" dur="500"/>
                                        <p:tgtEl>
                                          <p:spTgt spid="34"/>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childTnLst>
                          </p:cTn>
                        </p:par>
                        <p:par>
                          <p:cTn id="29" fill="hold">
                            <p:stCondLst>
                              <p:cond delay="100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down)">
                                      <p:cBhvr>
                                        <p:cTn id="37" dur="500"/>
                                        <p:tgtEl>
                                          <p:spTgt spid="59"/>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300" fill="hold"/>
                                        <p:tgtEl>
                                          <p:spTgt spid="60"/>
                                        </p:tgtEl>
                                        <p:attrNameLst>
                                          <p:attrName>ppt_x</p:attrName>
                                        </p:attrNameLst>
                                      </p:cBhvr>
                                      <p:tavLst>
                                        <p:tav tm="0">
                                          <p:val>
                                            <p:strVal val="0-#ppt_w/2"/>
                                          </p:val>
                                        </p:tav>
                                        <p:tav tm="100000">
                                          <p:val>
                                            <p:strVal val="#ppt_x"/>
                                          </p:val>
                                        </p:tav>
                                      </p:tavLst>
                                    </p:anim>
                                    <p:anim calcmode="lin" valueType="num">
                                      <p:cBhvr additive="base">
                                        <p:cTn id="42" dur="300" fill="hold"/>
                                        <p:tgtEl>
                                          <p:spTgt spid="60"/>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4"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wipe(down)">
                                      <p:cBhvr>
                                        <p:cTn id="46" dur="500"/>
                                        <p:tgtEl>
                                          <p:spTgt spid="61"/>
                                        </p:tgtEl>
                                      </p:cBhvr>
                                    </p:animEffect>
                                  </p:childTnLst>
                                </p:cTn>
                              </p:par>
                            </p:childTnLst>
                          </p:cTn>
                        </p:par>
                        <p:par>
                          <p:cTn id="47" fill="hold">
                            <p:stCondLst>
                              <p:cond delay="3000"/>
                            </p:stCondLst>
                            <p:childTnLst>
                              <p:par>
                                <p:cTn id="48" presetID="2" presetClass="entr" presetSubtype="8"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additive="base">
                                        <p:cTn id="50" dur="300" fill="hold"/>
                                        <p:tgtEl>
                                          <p:spTgt spid="62"/>
                                        </p:tgtEl>
                                        <p:attrNameLst>
                                          <p:attrName>ppt_x</p:attrName>
                                        </p:attrNameLst>
                                      </p:cBhvr>
                                      <p:tavLst>
                                        <p:tav tm="0">
                                          <p:val>
                                            <p:strVal val="0-#ppt_w/2"/>
                                          </p:val>
                                        </p:tav>
                                        <p:tav tm="100000">
                                          <p:val>
                                            <p:strVal val="#ppt_x"/>
                                          </p:val>
                                        </p:tav>
                                      </p:tavLst>
                                    </p:anim>
                                    <p:anim calcmode="lin" valueType="num">
                                      <p:cBhvr additive="base">
                                        <p:cTn id="51" dur="300" fill="hold"/>
                                        <p:tgtEl>
                                          <p:spTgt spid="62"/>
                                        </p:tgtEl>
                                        <p:attrNameLst>
                                          <p:attrName>ppt_y</p:attrName>
                                        </p:attrNameLst>
                                      </p:cBhvr>
                                      <p:tavLst>
                                        <p:tav tm="0">
                                          <p:val>
                                            <p:strVal val="#ppt_y"/>
                                          </p:val>
                                        </p:tav>
                                        <p:tav tm="100000">
                                          <p:val>
                                            <p:strVal val="#ppt_y"/>
                                          </p:val>
                                        </p:tav>
                                      </p:tavLst>
                                    </p:anim>
                                  </p:childTnLst>
                                </p:cTn>
                              </p:par>
                            </p:childTnLst>
                          </p:cTn>
                        </p:par>
                        <p:par>
                          <p:cTn id="52" fill="hold">
                            <p:stCondLst>
                              <p:cond delay="3500"/>
                            </p:stCondLst>
                            <p:childTnLst>
                              <p:par>
                                <p:cTn id="53" presetID="22" presetClass="entr" presetSubtype="4"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down)">
                                      <p:cBhvr>
                                        <p:cTn id="55" dur="500"/>
                                        <p:tgtEl>
                                          <p:spTgt spid="63"/>
                                        </p:tgtEl>
                                      </p:cBhvr>
                                    </p:animEffect>
                                  </p:childTnLst>
                                </p:cTn>
                              </p:par>
                            </p:childTnLst>
                          </p:cTn>
                        </p:par>
                        <p:par>
                          <p:cTn id="56" fill="hold">
                            <p:stCondLst>
                              <p:cond delay="4000"/>
                            </p:stCondLst>
                            <p:childTnLst>
                              <p:par>
                                <p:cTn id="57" presetID="2" presetClass="entr" presetSubtype="8"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0-#ppt_w/2"/>
                                          </p:val>
                                        </p:tav>
                                        <p:tav tm="100000">
                                          <p:val>
                                            <p:strVal val="#ppt_x"/>
                                          </p:val>
                                        </p:tav>
                                      </p:tavLst>
                                    </p:anim>
                                    <p:anim calcmode="lin" valueType="num">
                                      <p:cBhvr additive="base">
                                        <p:cTn id="60" dur="30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down)">
                                      <p:cBhvr>
                                        <p:cTn id="64" dur="500"/>
                                        <p:tgtEl>
                                          <p:spTgt spid="65"/>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300" fill="hold"/>
                                        <p:tgtEl>
                                          <p:spTgt spid="66"/>
                                        </p:tgtEl>
                                        <p:attrNameLst>
                                          <p:attrName>ppt_x</p:attrName>
                                        </p:attrNameLst>
                                      </p:cBhvr>
                                      <p:tavLst>
                                        <p:tav tm="0">
                                          <p:val>
                                            <p:strVal val="0-#ppt_w/2"/>
                                          </p:val>
                                        </p:tav>
                                        <p:tav tm="100000">
                                          <p:val>
                                            <p:strVal val="#ppt_x"/>
                                          </p:val>
                                        </p:tav>
                                      </p:tavLst>
                                    </p:anim>
                                    <p:anim calcmode="lin" valueType="num">
                                      <p:cBhvr additive="base">
                                        <p:cTn id="69" dur="3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utoUpdateAnimBg="0"/>
      <p:bldP spid="60" grpId="0" autoUpdateAnimBg="0"/>
      <p:bldP spid="62" grpId="0" autoUpdateAnimBg="0"/>
      <p:bldP spid="64" grpId="0" autoUpdateAnimBg="0"/>
      <p:bldP spid="6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9"/>
          <p:cNvSpPr/>
          <p:nvPr/>
        </p:nvSpPr>
        <p:spPr>
          <a:xfrm>
            <a:off x="0" y="3036689"/>
            <a:ext cx="9153525"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9" name="Rectangle 11"/>
          <p:cNvSpPr/>
          <p:nvPr/>
        </p:nvSpPr>
        <p:spPr>
          <a:xfrm>
            <a:off x="0" y="2512814"/>
            <a:ext cx="9170194" cy="51196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nvGrpSpPr>
          <p:cNvPr id="70" name="组合 69"/>
          <p:cNvGrpSpPr/>
          <p:nvPr/>
        </p:nvGrpSpPr>
        <p:grpSpPr bwMode="auto">
          <a:xfrm>
            <a:off x="3231674" y="912614"/>
            <a:ext cx="2652713" cy="1600200"/>
            <a:chOff x="4388285" y="2049378"/>
            <a:chExt cx="3536515" cy="2133600"/>
          </a:xfrm>
        </p:grpSpPr>
        <p:pic>
          <p:nvPicPr>
            <p:cNvPr id="71" name="Picture 4"/>
            <p:cNvPicPr>
              <a:picLocks noChangeAspect="1"/>
            </p:cNvPicPr>
            <p:nvPr/>
          </p:nvPicPr>
          <p:blipFill>
            <a:blip r:embed="rId1" cstate="screen"/>
            <a:srcRect/>
            <a:stretch>
              <a:fillRect/>
            </a:stretch>
          </p:blipFill>
          <p:spPr bwMode="auto">
            <a:xfrm>
              <a:off x="4388285" y="2049378"/>
              <a:ext cx="3536515" cy="2133600"/>
            </a:xfrm>
            <a:prstGeom prst="rect">
              <a:avLst/>
            </a:prstGeom>
            <a:noFill/>
            <a:ln w="9525">
              <a:noFill/>
              <a:miter lim="800000"/>
              <a:headEnd/>
              <a:tailEnd/>
            </a:ln>
          </p:spPr>
        </p:pic>
        <p:sp>
          <p:nvSpPr>
            <p:cNvPr id="72" name="Rectangle 18"/>
            <p:cNvSpPr/>
            <p:nvPr/>
          </p:nvSpPr>
          <p:spPr>
            <a:xfrm>
              <a:off x="4907334" y="2304966"/>
              <a:ext cx="2450799" cy="1530350"/>
            </a:xfrm>
            <a:prstGeom prst="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grpSp>
        <p:nvGrpSpPr>
          <p:cNvPr id="73" name="组合 72"/>
          <p:cNvGrpSpPr/>
          <p:nvPr/>
        </p:nvGrpSpPr>
        <p:grpSpPr bwMode="auto">
          <a:xfrm>
            <a:off x="655400" y="912614"/>
            <a:ext cx="2651522" cy="1600200"/>
            <a:chOff x="629088" y="2049378"/>
            <a:chExt cx="3536515" cy="2133600"/>
          </a:xfrm>
        </p:grpSpPr>
        <p:pic>
          <p:nvPicPr>
            <p:cNvPr id="74" name="Picture 3"/>
            <p:cNvPicPr>
              <a:picLocks noChangeAspect="1"/>
            </p:cNvPicPr>
            <p:nvPr/>
          </p:nvPicPr>
          <p:blipFill>
            <a:blip r:embed="rId1" cstate="screen"/>
            <a:srcRect/>
            <a:stretch>
              <a:fillRect/>
            </a:stretch>
          </p:blipFill>
          <p:spPr bwMode="auto">
            <a:xfrm>
              <a:off x="629088" y="2049378"/>
              <a:ext cx="3536515" cy="2133600"/>
            </a:xfrm>
            <a:prstGeom prst="rect">
              <a:avLst/>
            </a:prstGeom>
            <a:noFill/>
            <a:ln w="9525">
              <a:noFill/>
              <a:miter lim="800000"/>
              <a:headEnd/>
              <a:tailEnd/>
            </a:ln>
          </p:spPr>
        </p:pic>
        <p:sp>
          <p:nvSpPr>
            <p:cNvPr id="75" name="Rectangle 19"/>
            <p:cNvSpPr/>
            <p:nvPr/>
          </p:nvSpPr>
          <p:spPr>
            <a:xfrm>
              <a:off x="1153134" y="2304966"/>
              <a:ext cx="2451899" cy="1530350"/>
            </a:xfrm>
            <a:prstGeom prst="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grpSp>
        <p:nvGrpSpPr>
          <p:cNvPr id="76" name="组合 75"/>
          <p:cNvGrpSpPr/>
          <p:nvPr/>
        </p:nvGrpSpPr>
        <p:grpSpPr bwMode="auto">
          <a:xfrm>
            <a:off x="5822474" y="912614"/>
            <a:ext cx="2651522" cy="1600200"/>
            <a:chOff x="8233332" y="2049378"/>
            <a:chExt cx="3536515" cy="2133600"/>
          </a:xfrm>
        </p:grpSpPr>
        <p:pic>
          <p:nvPicPr>
            <p:cNvPr id="77" name="Picture 5"/>
            <p:cNvPicPr>
              <a:picLocks noChangeAspect="1"/>
            </p:cNvPicPr>
            <p:nvPr/>
          </p:nvPicPr>
          <p:blipFill>
            <a:blip r:embed="rId1" cstate="screen"/>
            <a:srcRect/>
            <a:stretch>
              <a:fillRect/>
            </a:stretch>
          </p:blipFill>
          <p:spPr bwMode="auto">
            <a:xfrm>
              <a:off x="8233332" y="2049378"/>
              <a:ext cx="3536515" cy="2133600"/>
            </a:xfrm>
            <a:prstGeom prst="rect">
              <a:avLst/>
            </a:prstGeom>
            <a:noFill/>
            <a:ln w="9525">
              <a:noFill/>
              <a:miter lim="800000"/>
              <a:headEnd/>
              <a:tailEnd/>
            </a:ln>
          </p:spPr>
        </p:pic>
        <p:sp>
          <p:nvSpPr>
            <p:cNvPr id="78" name="Rectangle 20"/>
            <p:cNvSpPr/>
            <p:nvPr/>
          </p:nvSpPr>
          <p:spPr>
            <a:xfrm>
              <a:off x="8749438" y="2304966"/>
              <a:ext cx="2450310" cy="1530350"/>
            </a:xfrm>
            <a:prstGeom prst="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sp>
        <p:nvSpPr>
          <p:cNvPr id="80" name="矩形 79"/>
          <p:cNvSpPr/>
          <p:nvPr/>
        </p:nvSpPr>
        <p:spPr>
          <a:xfrm>
            <a:off x="730395" y="2610615"/>
            <a:ext cx="2050415" cy="328295"/>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zh-CN" sz="1700" dirty="0" smtClean="0">
                <a:solidFill>
                  <a:schemeClr val="bg1"/>
                </a:solidFill>
                <a:latin typeface="+mn-ea"/>
                <a:ea typeface="+mn-ea"/>
                <a:sym typeface="+mn-ea"/>
              </a:rPr>
              <a:t>企事业单位及</a:t>
            </a:r>
            <a:r>
              <a:rPr lang="en-US" altLang="zh-CN" sz="1700" dirty="0" smtClean="0">
                <a:solidFill>
                  <a:schemeClr val="bg1"/>
                </a:solidFill>
                <a:latin typeface="+mn-ea"/>
                <a:ea typeface="+mn-ea"/>
                <a:sym typeface="+mn-ea"/>
              </a:rPr>
              <a:t>IT</a:t>
            </a:r>
            <a:r>
              <a:rPr lang="zh-CN" altLang="zh-CN" sz="1700" dirty="0" smtClean="0">
                <a:solidFill>
                  <a:schemeClr val="bg1"/>
                </a:solidFill>
                <a:latin typeface="+mn-ea"/>
                <a:ea typeface="+mn-ea"/>
                <a:sym typeface="+mn-ea"/>
              </a:rPr>
              <a:t>公司</a:t>
            </a:r>
            <a:endParaRPr kumimoji="0" lang="zh-CN" altLang="zh-CN" sz="1700" b="1" i="0" u="none" strike="noStrike" kern="1200" cap="none" spc="0" normalizeH="0" baseline="0" noProof="0" dirty="0" smtClean="0">
              <a:ln>
                <a:noFill/>
              </a:ln>
              <a:solidFill>
                <a:schemeClr val="bg1"/>
              </a:solidFill>
              <a:effectLst>
                <a:reflection blurRad="6350" stA="55000" endA="50" endPos="85000" dist="29997" dir="5400000" sy="-100000" algn="bl" rotWithShape="0"/>
              </a:effectLst>
              <a:uLnTx/>
              <a:uFillTx/>
              <a:latin typeface="+mn-ea"/>
              <a:ea typeface="+mn-ea"/>
              <a:cs typeface="+mn-cs"/>
              <a:sym typeface="+mn-ea"/>
            </a:endParaRPr>
          </a:p>
        </p:txBody>
      </p:sp>
      <p:sp>
        <p:nvSpPr>
          <p:cNvPr id="81" name="矩形 47"/>
          <p:cNvSpPr>
            <a:spLocks noChangeArrowheads="1"/>
          </p:cNvSpPr>
          <p:nvPr/>
        </p:nvSpPr>
        <p:spPr bwMode="auto">
          <a:xfrm>
            <a:off x="655320" y="3282315"/>
            <a:ext cx="2199640" cy="1146175"/>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30000"/>
              </a:lnSpc>
              <a:spcBef>
                <a:spcPct val="0"/>
              </a:spcBef>
              <a:spcAft>
                <a:spcPts val="0"/>
              </a:spcAft>
              <a:buClrTx/>
              <a:buSzTx/>
              <a:buFont typeface="Arial" panose="020B0604020202020204" pitchFamily="34" charset="0"/>
              <a:buNone/>
              <a:defRPr/>
            </a:pPr>
            <a:r>
              <a:rPr lang="zh-CN" altLang="zh-CN" sz="1800" dirty="0" smtClean="0">
                <a:solidFill>
                  <a:srgbClr val="0067B4"/>
                </a:solidFill>
                <a:latin typeface="+mn-ea"/>
                <a:ea typeface="+mn-ea"/>
                <a:sym typeface="+mn-ea"/>
              </a:rPr>
              <a:t>计算机网络系统集成的设计、安装、调试、管理、维护</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82" name="矩形 81"/>
          <p:cNvSpPr/>
          <p:nvPr/>
        </p:nvSpPr>
        <p:spPr>
          <a:xfrm>
            <a:off x="3321050" y="2610485"/>
            <a:ext cx="2251075" cy="328295"/>
          </a:xfrm>
          <a:prstGeom prst="rect">
            <a:avLst/>
          </a:prstGeom>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zh-CN" sz="1700" dirty="0" smtClean="0">
                <a:solidFill>
                  <a:schemeClr val="bg1"/>
                </a:solidFill>
                <a:latin typeface="+mn-ea"/>
                <a:ea typeface="+mn-ea"/>
                <a:sym typeface="+mn-ea"/>
              </a:rPr>
              <a:t>企事业单位及</a:t>
            </a:r>
            <a:r>
              <a:rPr lang="en-US" altLang="zh-CN" sz="1700" dirty="0" smtClean="0">
                <a:solidFill>
                  <a:schemeClr val="bg1"/>
                </a:solidFill>
                <a:latin typeface="+mn-ea"/>
                <a:ea typeface="+mn-ea"/>
                <a:sym typeface="+mn-ea"/>
              </a:rPr>
              <a:t>IT</a:t>
            </a:r>
            <a:r>
              <a:rPr lang="zh-CN" altLang="zh-CN" sz="1700" dirty="0" smtClean="0">
                <a:solidFill>
                  <a:schemeClr val="bg1"/>
                </a:solidFill>
                <a:latin typeface="+mn-ea"/>
                <a:ea typeface="+mn-ea"/>
                <a:sym typeface="+mn-ea"/>
              </a:rPr>
              <a:t>公司</a:t>
            </a:r>
            <a:endParaRPr kumimoji="0" lang="en-US" altLang="zh-CN"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anose="020B0503020204020204" charset="-122"/>
              <a:ea typeface="微软雅黑" panose="020B0503020204020204" charset="-122"/>
              <a:cs typeface="+mn-cs"/>
            </a:endParaRPr>
          </a:p>
        </p:txBody>
      </p:sp>
      <p:sp>
        <p:nvSpPr>
          <p:cNvPr id="83" name="矩形 47"/>
          <p:cNvSpPr>
            <a:spLocks noChangeArrowheads="1"/>
          </p:cNvSpPr>
          <p:nvPr/>
        </p:nvSpPr>
        <p:spPr bwMode="auto">
          <a:xfrm>
            <a:off x="3481070" y="3282315"/>
            <a:ext cx="2416810" cy="126746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30000"/>
              </a:lnSpc>
              <a:spcBef>
                <a:spcPct val="0"/>
              </a:spcBef>
              <a:spcAft>
                <a:spcPts val="0"/>
              </a:spcAft>
              <a:buClrTx/>
              <a:buSzTx/>
              <a:buFont typeface="Arial" panose="020B0604020202020204" pitchFamily="34" charset="0"/>
              <a:buNone/>
              <a:defRPr/>
            </a:pPr>
            <a:r>
              <a:rPr lang="zh-CN" altLang="zh-CN" sz="2000" dirty="0" smtClean="0">
                <a:solidFill>
                  <a:srgbClr val="0067B4"/>
                </a:solidFill>
                <a:latin typeface="+mn-ea"/>
                <a:ea typeface="+mn-ea"/>
                <a:sym typeface="+mn-ea"/>
              </a:rPr>
              <a:t>网页设计</a:t>
            </a:r>
            <a:endParaRPr lang="zh-CN" altLang="zh-CN" sz="2000" dirty="0" smtClean="0">
              <a:solidFill>
                <a:srgbClr val="0067B4"/>
              </a:solidFill>
              <a:latin typeface="+mn-ea"/>
              <a:ea typeface="+mn-ea"/>
              <a:sym typeface="+mn-ea"/>
            </a:endParaRPr>
          </a:p>
          <a:p>
            <a:pPr marL="0" marR="0" lvl="0" indent="0" algn="l" defTabSz="685800" rtl="0" eaLnBrk="1" fontAlgn="auto" latinLnBrk="0" hangingPunct="1">
              <a:lnSpc>
                <a:spcPct val="130000"/>
              </a:lnSpc>
              <a:spcBef>
                <a:spcPct val="0"/>
              </a:spcBef>
              <a:spcAft>
                <a:spcPts val="0"/>
              </a:spcAft>
              <a:buClrTx/>
              <a:buSzTx/>
              <a:buFont typeface="Arial" panose="020B0604020202020204" pitchFamily="34" charset="0"/>
              <a:buNone/>
              <a:defRPr/>
            </a:pPr>
            <a:r>
              <a:rPr lang="zh-CN" altLang="zh-CN" sz="2000" dirty="0" smtClean="0">
                <a:solidFill>
                  <a:srgbClr val="0067B4"/>
                </a:solidFill>
                <a:latin typeface="+mn-ea"/>
                <a:ea typeface="+mn-ea"/>
                <a:sym typeface="+mn-ea"/>
              </a:rPr>
              <a:t>数据库系统管理与维护</a:t>
            </a:r>
            <a:endParaRPr kumimoji="0" lang="zh-CN" altLang="zh-CN" sz="2000" b="0" i="0" u="none" strike="noStrike" kern="1200" cap="none" spc="0" normalizeH="0" baseline="0" noProof="0" dirty="0" smtClean="0">
              <a:ln>
                <a:noFill/>
              </a:ln>
              <a:solidFill>
                <a:srgbClr val="0067B4"/>
              </a:solidFill>
              <a:effectLst/>
              <a:uLnTx/>
              <a:uFillTx/>
              <a:latin typeface="+mn-ea"/>
              <a:ea typeface="+mn-ea"/>
              <a:cs typeface="+mn-cs"/>
              <a:sym typeface="+mn-ea"/>
            </a:endParaRPr>
          </a:p>
        </p:txBody>
      </p:sp>
      <p:sp>
        <p:nvSpPr>
          <p:cNvPr id="84" name="矩形 83"/>
          <p:cNvSpPr/>
          <p:nvPr/>
        </p:nvSpPr>
        <p:spPr>
          <a:xfrm>
            <a:off x="5572934" y="2610615"/>
            <a:ext cx="2726690" cy="328295"/>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zh-CN" sz="1700" dirty="0" smtClean="0">
                <a:solidFill>
                  <a:schemeClr val="bg1"/>
                </a:solidFill>
                <a:latin typeface="+mn-ea"/>
                <a:ea typeface="+mn-ea"/>
                <a:sym typeface="+mn-ea"/>
              </a:rPr>
              <a:t>信息安全技术相关单位部门</a:t>
            </a:r>
            <a:endParaRPr kumimoji="0" lang="zh-CN" altLang="zh-CN" sz="1700" b="1" i="0" u="none" strike="noStrike" kern="1200" cap="none" spc="0" normalizeH="0" baseline="0" noProof="0" dirty="0" smtClean="0">
              <a:ln>
                <a:noFill/>
              </a:ln>
              <a:solidFill>
                <a:schemeClr val="bg1"/>
              </a:solidFill>
              <a:effectLst>
                <a:reflection blurRad="6350" stA="55000" endA="50" endPos="85000" dist="29997" dir="5400000" sy="-100000" algn="bl" rotWithShape="0"/>
              </a:effectLst>
              <a:uLnTx/>
              <a:uFillTx/>
              <a:latin typeface="+mn-ea"/>
              <a:ea typeface="+mn-ea"/>
              <a:cs typeface="+mn-cs"/>
              <a:sym typeface="+mn-ea"/>
            </a:endParaRPr>
          </a:p>
        </p:txBody>
      </p:sp>
      <p:sp>
        <p:nvSpPr>
          <p:cNvPr id="85" name="矩形 47"/>
          <p:cNvSpPr>
            <a:spLocks noChangeArrowheads="1"/>
          </p:cNvSpPr>
          <p:nvPr/>
        </p:nvSpPr>
        <p:spPr bwMode="auto">
          <a:xfrm>
            <a:off x="5897880" y="3282315"/>
            <a:ext cx="3130550" cy="166751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30000"/>
              </a:lnSpc>
              <a:spcBef>
                <a:spcPct val="0"/>
              </a:spcBef>
              <a:spcAft>
                <a:spcPts val="0"/>
              </a:spcAft>
              <a:buClrTx/>
              <a:buSzTx/>
              <a:buFont typeface="Arial" panose="020B0604020202020204" pitchFamily="34" charset="0"/>
              <a:buNone/>
              <a:defRPr/>
            </a:pPr>
            <a:r>
              <a:rPr lang="zh-CN" altLang="zh-CN" sz="2000" dirty="0" smtClean="0">
                <a:solidFill>
                  <a:srgbClr val="0067B4"/>
                </a:solidFill>
                <a:latin typeface="+mn-ea"/>
                <a:ea typeface="+mn-ea"/>
                <a:sym typeface="+mn-ea"/>
              </a:rPr>
              <a:t>信息安全员</a:t>
            </a:r>
            <a:endParaRPr lang="zh-CN" altLang="zh-CN" sz="2000" dirty="0" smtClean="0">
              <a:solidFill>
                <a:srgbClr val="0067B4"/>
              </a:solidFill>
              <a:latin typeface="+mn-ea"/>
              <a:ea typeface="+mn-ea"/>
              <a:sym typeface="+mn-ea"/>
            </a:endParaRPr>
          </a:p>
          <a:p>
            <a:pPr marL="0" marR="0" lvl="0" indent="0" algn="l" defTabSz="685800" rtl="0" eaLnBrk="1" fontAlgn="auto" latinLnBrk="0" hangingPunct="1">
              <a:lnSpc>
                <a:spcPct val="130000"/>
              </a:lnSpc>
              <a:spcBef>
                <a:spcPct val="0"/>
              </a:spcBef>
              <a:spcAft>
                <a:spcPts val="0"/>
              </a:spcAft>
              <a:buClrTx/>
              <a:buSzTx/>
              <a:buFont typeface="Arial" panose="020B0604020202020204" pitchFamily="34" charset="0"/>
              <a:buNone/>
              <a:defRPr/>
            </a:pPr>
            <a:r>
              <a:rPr lang="zh-CN" altLang="zh-CN" sz="2000" dirty="0" smtClean="0">
                <a:solidFill>
                  <a:srgbClr val="0067B4"/>
                </a:solidFill>
                <a:latin typeface="+mn-ea"/>
                <a:ea typeface="+mn-ea"/>
                <a:sym typeface="+mn-ea"/>
              </a:rPr>
              <a:t>渗透测试专业人员</a:t>
            </a:r>
            <a:endParaRPr lang="zh-CN" altLang="zh-CN" sz="2000" dirty="0" smtClean="0">
              <a:solidFill>
                <a:srgbClr val="0067B4"/>
              </a:solidFill>
              <a:latin typeface="+mn-ea"/>
              <a:ea typeface="+mn-ea"/>
              <a:sym typeface="+mn-ea"/>
            </a:endParaRPr>
          </a:p>
          <a:p>
            <a:pPr marL="0" marR="0" lvl="0" indent="0" algn="l" defTabSz="685800" rtl="0" eaLnBrk="1" fontAlgn="auto" latinLnBrk="0" hangingPunct="1">
              <a:lnSpc>
                <a:spcPct val="130000"/>
              </a:lnSpc>
              <a:spcBef>
                <a:spcPct val="0"/>
              </a:spcBef>
              <a:spcAft>
                <a:spcPts val="0"/>
              </a:spcAft>
              <a:buClrTx/>
              <a:buSzTx/>
              <a:buFont typeface="Arial" panose="020B0604020202020204" pitchFamily="34" charset="0"/>
              <a:buNone/>
              <a:defRPr/>
            </a:pPr>
            <a:r>
              <a:rPr lang="zh-CN" altLang="zh-CN" sz="2000" dirty="0" smtClean="0">
                <a:solidFill>
                  <a:srgbClr val="0067B4"/>
                </a:solidFill>
                <a:latin typeface="+mn-ea"/>
                <a:ea typeface="+mn-ea"/>
                <a:sym typeface="+mn-ea"/>
              </a:rPr>
              <a:t>安全技术咨询与服务人员</a:t>
            </a:r>
            <a:endParaRPr lang="zh-CN" altLang="zh-CN" sz="2000" dirty="0" smtClean="0">
              <a:solidFill>
                <a:srgbClr val="0067B4"/>
              </a:solidFill>
              <a:latin typeface="+mn-ea"/>
              <a:ea typeface="+mn-ea"/>
              <a:sym typeface="+mn-ea"/>
            </a:endParaRPr>
          </a:p>
          <a:p>
            <a:pPr marL="0" marR="0" lvl="0" indent="0" algn="l" defTabSz="685800" rtl="0" eaLnBrk="1" fontAlgn="auto" latinLnBrk="0" hangingPunct="1">
              <a:lnSpc>
                <a:spcPct val="130000"/>
              </a:lnSpc>
              <a:spcBef>
                <a:spcPct val="0"/>
              </a:spcBef>
              <a:spcAft>
                <a:spcPts val="0"/>
              </a:spcAft>
              <a:buClrTx/>
              <a:buSzTx/>
              <a:buFont typeface="Arial" panose="020B0604020202020204" pitchFamily="34" charset="0"/>
              <a:buNone/>
              <a:defRPr/>
            </a:pPr>
            <a:r>
              <a:rPr lang="zh-CN" altLang="zh-CN" sz="2000" dirty="0" smtClean="0">
                <a:solidFill>
                  <a:srgbClr val="0067B4"/>
                </a:solidFill>
                <a:latin typeface="+mn-ea"/>
                <a:ea typeface="+mn-ea"/>
                <a:sym typeface="+mn-ea"/>
              </a:rPr>
              <a:t>安全产品技术支持</a:t>
            </a:r>
            <a:endPar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2" name="标题 1"/>
          <p:cNvSpPr>
            <a:spLocks noGrp="1"/>
          </p:cNvSpPr>
          <p:nvPr>
            <p:ph type="title"/>
          </p:nvPr>
        </p:nvSpPr>
        <p:spPr/>
        <p:txBody>
          <a:bodyPr>
            <a:normAutofit fontScale="90000"/>
          </a:bodyPr>
          <a:lstStyle/>
          <a:p>
            <a:r>
              <a:rPr lang="zh-CN" altLang="zh-CN" b="1" dirty="0" smtClean="0">
                <a:sym typeface="+mn-ea"/>
              </a:rPr>
              <a:t>就业方向</a:t>
            </a:r>
            <a:endParaRPr lang="zh-CN" altLang="zh-CN" b="1" dirty="0" smtClean="0">
              <a:sym typeface="+mn-ea"/>
            </a:endParaRPr>
          </a:p>
        </p:txBody>
      </p:sp>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4" name="" r:id="rId5" imgW="1800225" imgH="1628775" progId="Paint.Picture">
                  <p:embed/>
                </p:oleObj>
              </mc:Choice>
              <mc:Fallback>
                <p:oleObj name="" r:id="rId5" imgW="1800225" imgH="1628775" progId="Paint.Picture">
                  <p:embed/>
                  <p:pic>
                    <p:nvPicPr>
                      <p:cNvPr id="0" name="图片 3"/>
                      <p:cNvPicPr/>
                      <p:nvPr/>
                    </p:nvPicPr>
                    <p:blipFill>
                      <a:blip r:embed="rId6"/>
                      <a:stretch>
                        <a:fillRect/>
                      </a:stretch>
                    </p:blipFill>
                    <p:spPr>
                      <a:xfrm>
                        <a:off x="1270" y="0"/>
                        <a:ext cx="1063625"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1000"/>
                                        <p:tgtEl>
                                          <p:spTgt spid="69"/>
                                        </p:tgtEl>
                                      </p:cBhvr>
                                    </p:animEffect>
                                  </p:childTnLst>
                                </p:cTn>
                              </p:par>
                            </p:childTnLst>
                          </p:cTn>
                        </p:par>
                        <p:par>
                          <p:cTn id="8" fill="hold">
                            <p:stCondLst>
                              <p:cond delay="1000"/>
                            </p:stCondLst>
                            <p:childTnLst>
                              <p:par>
                                <p:cTn id="9" presetID="12" presetClass="entr" presetSubtype="1"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p:tgtEl>
                                          <p:spTgt spid="70"/>
                                        </p:tgtEl>
                                        <p:attrNameLst>
                                          <p:attrName>ppt_y</p:attrName>
                                        </p:attrNameLst>
                                      </p:cBhvr>
                                      <p:tavLst>
                                        <p:tav tm="0">
                                          <p:val>
                                            <p:strVal val="#ppt_y-#ppt_h*1.125000"/>
                                          </p:val>
                                        </p:tav>
                                        <p:tav tm="100000">
                                          <p:val>
                                            <p:strVal val="#ppt_y"/>
                                          </p:val>
                                        </p:tav>
                                      </p:tavLst>
                                    </p:anim>
                                    <p:animEffect transition="in" filter="wipe(down)">
                                      <p:cBhvr>
                                        <p:cTn id="12" dur="500"/>
                                        <p:tgtEl>
                                          <p:spTgt spid="70"/>
                                        </p:tgtEl>
                                      </p:cBhvr>
                                    </p:animEffect>
                                  </p:childTnLst>
                                </p:cTn>
                              </p:par>
                            </p:childTnLst>
                          </p:cTn>
                        </p:par>
                        <p:par>
                          <p:cTn id="13" fill="hold">
                            <p:stCondLst>
                              <p:cond delay="1500"/>
                            </p:stCondLst>
                            <p:childTnLst>
                              <p:par>
                                <p:cTn id="14" presetID="12" presetClass="entr" presetSubtype="2" fill="hold"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p:tgtEl>
                                          <p:spTgt spid="73"/>
                                        </p:tgtEl>
                                        <p:attrNameLst>
                                          <p:attrName>ppt_x</p:attrName>
                                        </p:attrNameLst>
                                      </p:cBhvr>
                                      <p:tavLst>
                                        <p:tav tm="0">
                                          <p:val>
                                            <p:strVal val="#ppt_x+#ppt_w*1.125000"/>
                                          </p:val>
                                        </p:tav>
                                        <p:tav tm="100000">
                                          <p:val>
                                            <p:strVal val="#ppt_x"/>
                                          </p:val>
                                        </p:tav>
                                      </p:tavLst>
                                    </p:anim>
                                    <p:animEffect transition="in" filter="wipe(left)">
                                      <p:cBhvr>
                                        <p:cTn id="17" dur="500"/>
                                        <p:tgtEl>
                                          <p:spTgt spid="73"/>
                                        </p:tgtEl>
                                      </p:cBhvr>
                                    </p:animEffect>
                                  </p:childTnLst>
                                </p:cTn>
                              </p:par>
                              <p:par>
                                <p:cTn id="18" presetID="12" presetClass="entr" presetSubtype="8" fill="hold" nodeType="withEffect">
                                  <p:stCondLst>
                                    <p:cond delay="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500"/>
                                        <p:tgtEl>
                                          <p:spTgt spid="76"/>
                                        </p:tgtEl>
                                        <p:attrNameLst>
                                          <p:attrName>ppt_x</p:attrName>
                                        </p:attrNameLst>
                                      </p:cBhvr>
                                      <p:tavLst>
                                        <p:tav tm="0">
                                          <p:val>
                                            <p:strVal val="#ppt_x-#ppt_w*1.125000"/>
                                          </p:val>
                                        </p:tav>
                                        <p:tav tm="100000">
                                          <p:val>
                                            <p:strVal val="#ppt_x"/>
                                          </p:val>
                                        </p:tav>
                                      </p:tavLst>
                                    </p:anim>
                                    <p:animEffect transition="in" filter="wipe(right)">
                                      <p:cBhvr>
                                        <p:cTn id="21" dur="500"/>
                                        <p:tgtEl>
                                          <p:spTgt spid="76"/>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 calcmode="lin" valueType="num">
                                      <p:cBhvr>
                                        <p:cTn id="25" dur="500" fill="hold"/>
                                        <p:tgtEl>
                                          <p:spTgt spid="82"/>
                                        </p:tgtEl>
                                        <p:attrNameLst>
                                          <p:attrName>ppt_w</p:attrName>
                                        </p:attrNameLst>
                                      </p:cBhvr>
                                      <p:tavLst>
                                        <p:tav tm="0">
                                          <p:val>
                                            <p:fltVal val="0"/>
                                          </p:val>
                                        </p:tav>
                                        <p:tav tm="100000">
                                          <p:val>
                                            <p:strVal val="#ppt_w"/>
                                          </p:val>
                                        </p:tav>
                                      </p:tavLst>
                                    </p:anim>
                                    <p:anim calcmode="lin" valueType="num">
                                      <p:cBhvr>
                                        <p:cTn id="26" dur="500" fill="hold"/>
                                        <p:tgtEl>
                                          <p:spTgt spid="82"/>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anim calcmode="lin" valueType="num">
                                      <p:cBhvr>
                                        <p:cTn id="29" dur="500" fill="hold"/>
                                        <p:tgtEl>
                                          <p:spTgt spid="80"/>
                                        </p:tgtEl>
                                        <p:attrNameLst>
                                          <p:attrName>ppt_w</p:attrName>
                                        </p:attrNameLst>
                                      </p:cBhvr>
                                      <p:tavLst>
                                        <p:tav tm="0">
                                          <p:val>
                                            <p:fltVal val="0"/>
                                          </p:val>
                                        </p:tav>
                                        <p:tav tm="100000">
                                          <p:val>
                                            <p:strVal val="#ppt_w"/>
                                          </p:val>
                                        </p:tav>
                                      </p:tavLst>
                                    </p:anim>
                                    <p:anim calcmode="lin" valueType="num">
                                      <p:cBhvr>
                                        <p:cTn id="30" dur="500" fill="hold"/>
                                        <p:tgtEl>
                                          <p:spTgt spid="80"/>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84"/>
                                        </p:tgtEl>
                                        <p:attrNameLst>
                                          <p:attrName>style.visibility</p:attrName>
                                        </p:attrNameLst>
                                      </p:cBhvr>
                                      <p:to>
                                        <p:strVal val="visible"/>
                                      </p:to>
                                    </p:set>
                                    <p:anim calcmode="lin" valueType="num">
                                      <p:cBhvr>
                                        <p:cTn id="33" dur="500" fill="hold"/>
                                        <p:tgtEl>
                                          <p:spTgt spid="84"/>
                                        </p:tgtEl>
                                        <p:attrNameLst>
                                          <p:attrName>ppt_w</p:attrName>
                                        </p:attrNameLst>
                                      </p:cBhvr>
                                      <p:tavLst>
                                        <p:tav tm="0">
                                          <p:val>
                                            <p:fltVal val="0"/>
                                          </p:val>
                                        </p:tav>
                                        <p:tav tm="100000">
                                          <p:val>
                                            <p:strVal val="#ppt_w"/>
                                          </p:val>
                                        </p:tav>
                                      </p:tavLst>
                                    </p:anim>
                                    <p:anim calcmode="lin" valueType="num">
                                      <p:cBhvr>
                                        <p:cTn id="34" dur="500" fill="hold"/>
                                        <p:tgtEl>
                                          <p:spTgt spid="84"/>
                                        </p:tgtEl>
                                        <p:attrNameLst>
                                          <p:attrName>ppt_h</p:attrName>
                                        </p:attrNameLst>
                                      </p:cBhvr>
                                      <p:tavLst>
                                        <p:tav tm="0">
                                          <p:val>
                                            <p:fltVal val="0"/>
                                          </p:val>
                                        </p:tav>
                                        <p:tav tm="100000">
                                          <p:val>
                                            <p:strVal val="#ppt_h"/>
                                          </p:val>
                                        </p:tav>
                                      </p:tavLst>
                                    </p:anim>
                                  </p:childTnLst>
                                </p:cTn>
                              </p:par>
                            </p:childTnLst>
                          </p:cTn>
                        </p:par>
                        <p:par>
                          <p:cTn id="35" fill="hold">
                            <p:stCondLst>
                              <p:cond delay="2500"/>
                            </p:stCondLst>
                            <p:childTnLst>
                              <p:par>
                                <p:cTn id="36" presetID="20" presetClass="entr" presetSubtype="0"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wedge">
                                      <p:cBhvr>
                                        <p:cTn id="38" dur="750"/>
                                        <p:tgtEl>
                                          <p:spTgt spid="83"/>
                                        </p:tgtEl>
                                      </p:cBhvr>
                                    </p:animEffect>
                                  </p:childTnLst>
                                </p:cTn>
                              </p:par>
                              <p:par>
                                <p:cTn id="39" presetID="20" presetClass="entr" presetSubtype="0"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wedge">
                                      <p:cBhvr>
                                        <p:cTn id="41" dur="750"/>
                                        <p:tgtEl>
                                          <p:spTgt spid="81"/>
                                        </p:tgtEl>
                                      </p:cBhvr>
                                    </p:animEffect>
                                  </p:childTnLst>
                                </p:cTn>
                              </p:par>
                              <p:par>
                                <p:cTn id="42" presetID="20" presetClass="entr" presetSubtype="0" fill="hold" grpId="0" nodeType="withEffect">
                                  <p:stCondLst>
                                    <p:cond delay="0"/>
                                  </p:stCondLst>
                                  <p:childTnLst>
                                    <p:set>
                                      <p:cBhvr>
                                        <p:cTn id="43" dur="1" fill="hold">
                                          <p:stCondLst>
                                            <p:cond delay="0"/>
                                          </p:stCondLst>
                                        </p:cTn>
                                        <p:tgtEl>
                                          <p:spTgt spid="85"/>
                                        </p:tgtEl>
                                        <p:attrNameLst>
                                          <p:attrName>style.visibility</p:attrName>
                                        </p:attrNameLst>
                                      </p:cBhvr>
                                      <p:to>
                                        <p:strVal val="visible"/>
                                      </p:to>
                                    </p:set>
                                    <p:animEffect transition="in" filter="wedge">
                                      <p:cBhvr>
                                        <p:cTn id="44" dur="75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bldLvl="0" animBg="1"/>
      <p:bldP spid="81" grpId="0"/>
      <p:bldP spid="83" grpId="0"/>
      <p:bldP spid="8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cstate="screen"/>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2" cstate="screen"/>
          <a:srcRect/>
          <a:stretch>
            <a:fillRect/>
          </a:stretch>
        </p:blipFill>
        <p:spPr>
          <a:xfrm>
            <a:off x="119031" y="1367087"/>
            <a:ext cx="5585595" cy="3771876"/>
          </a:xfrm>
          <a:prstGeom prst="rect">
            <a:avLst/>
          </a:prstGeom>
          <a:effectLst>
            <a:outerShdw blurRad="50800" dist="38100" dir="2700000" algn="tl" rotWithShape="0">
              <a:prstClr val="black">
                <a:alpha val="40000"/>
              </a:prstClr>
            </a:outerShdw>
          </a:effectLst>
        </p:spPr>
      </p:pic>
      <p:cxnSp>
        <p:nvCxnSpPr>
          <p:cNvPr id="13" name="直接连接符 12"/>
          <p:cNvCxnSpPr/>
          <p:nvPr/>
        </p:nvCxnSpPr>
        <p:spPr bwMode="auto">
          <a:xfrm flipH="1">
            <a:off x="3106144" y="1834858"/>
            <a:ext cx="56592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cxnSp>
        <p:nvCxnSpPr>
          <p:cNvPr id="14" name="直接连接符 13"/>
          <p:cNvCxnSpPr/>
          <p:nvPr/>
        </p:nvCxnSpPr>
        <p:spPr bwMode="auto">
          <a:xfrm flipH="1">
            <a:off x="3106144" y="2596838"/>
            <a:ext cx="56592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15" name="文本框 14"/>
          <p:cNvSpPr txBox="1"/>
          <p:nvPr/>
        </p:nvSpPr>
        <p:spPr>
          <a:xfrm>
            <a:off x="3610589" y="1708712"/>
            <a:ext cx="4404360" cy="1630045"/>
          </a:xfrm>
          <a:prstGeom prst="rect">
            <a:avLst/>
          </a:prstGeom>
          <a:noFill/>
        </p:spPr>
        <p:txBody>
          <a:bodyPr wrap="none" rtlCol="0">
            <a:spAutoFit/>
          </a:bodyPr>
          <a:lstStyle/>
          <a:p>
            <a:r>
              <a:rPr lang="zh-CN" altLang="en-US" sz="4000" b="1" dirty="0">
                <a:solidFill>
                  <a:srgbClr val="0070C0"/>
                </a:solidFill>
                <a:latin typeface="微软雅黑" panose="020B0503020204020204" charset="-122"/>
                <a:ea typeface="微软雅黑" panose="020B0503020204020204" charset="-122"/>
              </a:rPr>
              <a:t> </a:t>
            </a:r>
            <a:r>
              <a:rPr lang="en-US" altLang="zh-CN" sz="6000" b="1" dirty="0">
                <a:solidFill>
                  <a:srgbClr val="0070C0"/>
                </a:solidFill>
                <a:latin typeface="微软雅黑" panose="020B0503020204020204" charset="-122"/>
                <a:ea typeface="微软雅黑" panose="020B0503020204020204" charset="-122"/>
              </a:rPr>
              <a:t>THANKS</a:t>
            </a:r>
            <a:r>
              <a:rPr lang="zh-CN" altLang="en-US" sz="6000" b="1" dirty="0">
                <a:solidFill>
                  <a:srgbClr val="0070C0"/>
                </a:solidFill>
                <a:latin typeface="微软雅黑" panose="020B0503020204020204" charset="-122"/>
                <a:ea typeface="微软雅黑" panose="020B0503020204020204" charset="-122"/>
              </a:rPr>
              <a:t>！</a:t>
            </a:r>
            <a:endParaRPr lang="en-US" altLang="zh-CN" sz="4000" b="1" dirty="0">
              <a:solidFill>
                <a:srgbClr val="0070C0"/>
              </a:solidFill>
              <a:latin typeface="微软雅黑" panose="020B0503020204020204" charset="-122"/>
              <a:ea typeface="微软雅黑" panose="020B0503020204020204" charset="-122"/>
            </a:endParaRPr>
          </a:p>
          <a:p>
            <a:endParaRPr lang="en-US" altLang="zh-CN" sz="4000" b="1" dirty="0">
              <a:solidFill>
                <a:srgbClr val="0070C0"/>
              </a:solidFill>
              <a:latin typeface="微软雅黑" panose="020B0503020204020204" charset="-122"/>
              <a:ea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par>
                                <p:cTn id="14" presetID="16" presetClass="entr" presetSubtype="21"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arn(inVertical)">
                                      <p:cBhvr>
                                        <p:cTn id="16" dur="500"/>
                                        <p:tgtEl>
                                          <p:spTgt spid="13"/>
                                        </p:tgtEl>
                                      </p:cBhvr>
                                    </p:animEffect>
                                  </p:childTnLst>
                                </p:cTn>
                              </p:par>
                            </p:childTnLst>
                          </p:cTn>
                        </p:par>
                        <p:par>
                          <p:cTn id="17" fill="hold">
                            <p:stCondLst>
                              <p:cond delay="1500"/>
                            </p:stCondLst>
                            <p:childTnLst>
                              <p:par>
                                <p:cTn id="18" presetID="17" presetClass="entr" presetSubtype="4" fill="hold" grpId="0" nodeType="afterEffect">
                                  <p:stCondLst>
                                    <p:cond delay="0"/>
                                  </p:stCondLst>
                                  <p:iterate type="lt">
                                    <p:tmPct val="15000"/>
                                  </p:iterate>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ppt_x</p:attrName>
                                        </p:attrNameLst>
                                      </p:cBhvr>
                                      <p:tavLst>
                                        <p:tav tm="0">
                                          <p:val>
                                            <p:strVal val="#ppt_x"/>
                                          </p:val>
                                        </p:tav>
                                        <p:tav tm="100000">
                                          <p:val>
                                            <p:strVal val="#ppt_x"/>
                                          </p:val>
                                        </p:tav>
                                      </p:tavLst>
                                    </p:anim>
                                    <p:anim calcmode="lin" valueType="num">
                                      <p:cBhvr>
                                        <p:cTn id="21" dur="500" fill="hold"/>
                                        <p:tgtEl>
                                          <p:spTgt spid="15"/>
                                        </p:tgtEl>
                                        <p:attrNameLst>
                                          <p:attrName>ppt_y</p:attrName>
                                        </p:attrNameLst>
                                      </p:cBhvr>
                                      <p:tavLst>
                                        <p:tav tm="0">
                                          <p:val>
                                            <p:strVal val="#ppt_y+#ppt_h/2"/>
                                          </p:val>
                                        </p:tav>
                                        <p:tav tm="100000">
                                          <p:val>
                                            <p:strVal val="#ppt_y"/>
                                          </p:val>
                                        </p:tav>
                                      </p:tavLst>
                                    </p:anim>
                                    <p:anim calcmode="lin" valueType="num">
                                      <p:cBhvr>
                                        <p:cTn id="22" dur="500" fill="hold"/>
                                        <p:tgtEl>
                                          <p:spTgt spid="15"/>
                                        </p:tgtEl>
                                        <p:attrNameLst>
                                          <p:attrName>ppt_w</p:attrName>
                                        </p:attrNameLst>
                                      </p:cBhvr>
                                      <p:tavLst>
                                        <p:tav tm="0">
                                          <p:val>
                                            <p:strVal val="#ppt_w"/>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print"/>
          <a:stretch>
            <a:fillRect/>
          </a:stretch>
        </p:blipFill>
        <p:spPr>
          <a:xfrm>
            <a:off x="-385842" y="-31468"/>
            <a:ext cx="9144793" cy="5206435"/>
          </a:xfrm>
          <a:prstGeom prst="rect">
            <a:avLst/>
          </a:prstGeom>
        </p:spPr>
      </p:pic>
      <p:grpSp>
        <p:nvGrpSpPr>
          <p:cNvPr id="2" name="组合 1"/>
          <p:cNvGrpSpPr/>
          <p:nvPr/>
        </p:nvGrpSpPr>
        <p:grpSpPr>
          <a:xfrm>
            <a:off x="3962416" y="590602"/>
            <a:ext cx="3540851" cy="308664"/>
            <a:chOff x="4572000" y="942476"/>
            <a:chExt cx="3540851" cy="308664"/>
          </a:xfrm>
        </p:grpSpPr>
        <p:sp>
          <p:nvSpPr>
            <p:cNvPr id="11" name="MH_Other_1"/>
            <p:cNvSpPr/>
            <p:nvPr>
              <p:custDataLst>
                <p:tags r:id="rId2"/>
              </p:custDataLst>
            </p:nvPr>
          </p:nvSpPr>
          <p:spPr>
            <a:xfrm>
              <a:off x="4572000" y="942477"/>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01</a:t>
              </a:r>
              <a:endParaRPr kumimoji="0" lang="zh-CN" altLang="en-US" sz="16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2" name="MH_SubTitle_1"/>
            <p:cNvSpPr/>
            <p:nvPr>
              <p:custDataLst>
                <p:tags r:id="rId3"/>
              </p:custDataLst>
            </p:nvPr>
          </p:nvSpPr>
          <p:spPr>
            <a:xfrm>
              <a:off x="5019985" y="942476"/>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b="1" noProof="0" dirty="0" smtClean="0">
                  <a:ln>
                    <a:noFill/>
                  </a:ln>
                  <a:solidFill>
                    <a:schemeClr val="bg1"/>
                  </a:solidFill>
                  <a:effectLst/>
                  <a:uLnTx/>
                  <a:uFillTx/>
                  <a:latin typeface="微软雅黑" panose="020B0503020204020204" charset="-122"/>
                  <a:ea typeface="微软雅黑" panose="020B0503020204020204" charset="-122"/>
                  <a:sym typeface="+mn-ea"/>
                </a:rPr>
                <a:t>广东工贸职业技术学院</a:t>
              </a:r>
              <a:endParaRPr kumimoji="0" lang="zh-CN" altLang="en-US" sz="2000" b="1" i="0" u="none" strike="noStrike" kern="120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n-cs"/>
                <a:sym typeface="+mn-ea"/>
              </a:endParaRPr>
            </a:p>
          </p:txBody>
        </p:sp>
      </p:grpSp>
      <p:grpSp>
        <p:nvGrpSpPr>
          <p:cNvPr id="3" name="组合 2"/>
          <p:cNvGrpSpPr/>
          <p:nvPr/>
        </p:nvGrpSpPr>
        <p:grpSpPr>
          <a:xfrm>
            <a:off x="3962416" y="1252328"/>
            <a:ext cx="3540851" cy="308664"/>
            <a:chOff x="4572000" y="1604202"/>
            <a:chExt cx="3540851" cy="308664"/>
          </a:xfrm>
        </p:grpSpPr>
        <p:sp>
          <p:nvSpPr>
            <p:cNvPr id="13" name="MH_Other_2"/>
            <p:cNvSpPr/>
            <p:nvPr>
              <p:custDataLst>
                <p:tags r:id="rId4"/>
              </p:custDataLst>
            </p:nvPr>
          </p:nvSpPr>
          <p:spPr>
            <a:xfrm>
              <a:off x="4572000" y="1604202"/>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02</a:t>
              </a:r>
              <a:endParaRPr kumimoji="0" lang="en-US" altLang="zh-CN" sz="16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4" name="MH_SubTitle_2"/>
            <p:cNvSpPr/>
            <p:nvPr>
              <p:custDataLst>
                <p:tags r:id="rId5"/>
              </p:custDataLst>
            </p:nvPr>
          </p:nvSpPr>
          <p:spPr>
            <a:xfrm>
              <a:off x="5019985" y="1604202"/>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b="1" noProof="0" dirty="0" smtClean="0">
                  <a:ln>
                    <a:noFill/>
                  </a:ln>
                  <a:solidFill>
                    <a:schemeClr val="bg1"/>
                  </a:solidFill>
                  <a:effectLst/>
                  <a:uLnTx/>
                  <a:uFillTx/>
                  <a:latin typeface="微软雅黑" panose="020B0503020204020204" charset="-122"/>
                  <a:ea typeface="微软雅黑" panose="020B0503020204020204" charset="-122"/>
                  <a:sym typeface="+mn-ea"/>
                </a:rPr>
                <a:t>计算机与信息工程学院</a:t>
              </a:r>
              <a:endParaRPr kumimoji="0" lang="zh-CN" altLang="en-US" sz="2000" b="1" i="0" u="none" strike="noStrike" kern="120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n-cs"/>
                <a:sym typeface="+mn-ea"/>
              </a:endParaRPr>
            </a:p>
          </p:txBody>
        </p:sp>
      </p:grpSp>
      <p:grpSp>
        <p:nvGrpSpPr>
          <p:cNvPr id="10" name="组合 9"/>
          <p:cNvGrpSpPr/>
          <p:nvPr/>
        </p:nvGrpSpPr>
        <p:grpSpPr>
          <a:xfrm>
            <a:off x="3962416" y="1914053"/>
            <a:ext cx="3541486" cy="308664"/>
            <a:chOff x="4572000" y="2265927"/>
            <a:chExt cx="3541486" cy="308664"/>
          </a:xfrm>
        </p:grpSpPr>
        <p:sp>
          <p:nvSpPr>
            <p:cNvPr id="17" name="MH_Other_3"/>
            <p:cNvSpPr/>
            <p:nvPr>
              <p:custDataLst>
                <p:tags r:id="rId6"/>
              </p:custDataLst>
            </p:nvPr>
          </p:nvSpPr>
          <p:spPr>
            <a:xfrm>
              <a:off x="4572000" y="2265927"/>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03</a:t>
              </a:r>
              <a:endParaRPr kumimoji="0" lang="zh-CN" altLang="en-US" sz="16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9" name="MH_SubTitle_3"/>
            <p:cNvSpPr/>
            <p:nvPr>
              <p:custDataLst>
                <p:tags r:id="rId7"/>
              </p:custDataLst>
            </p:nvPr>
          </p:nvSpPr>
          <p:spPr>
            <a:xfrm>
              <a:off x="5020620" y="2265927"/>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b="1" noProof="0" dirty="0" smtClean="0">
                  <a:ln>
                    <a:noFill/>
                  </a:ln>
                  <a:solidFill>
                    <a:schemeClr val="bg1"/>
                  </a:solidFill>
                  <a:effectLst/>
                  <a:uLnTx/>
                  <a:uFillTx/>
                  <a:latin typeface="微软雅黑" panose="020B0503020204020204" charset="-122"/>
                  <a:ea typeface="微软雅黑" panose="020B0503020204020204" charset="-122"/>
                  <a:sym typeface="+mn-ea"/>
                </a:rPr>
                <a:t>计算机网络技术专业</a:t>
              </a:r>
              <a:endParaRPr kumimoji="0" lang="zh-CN" altLang="en-US" sz="2000" b="1" i="0" u="none" strike="noStrike" kern="120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n-cs"/>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print"/>
          <a:stretch>
            <a:fillRect/>
          </a:stretch>
        </p:blipFill>
        <p:spPr>
          <a:xfrm>
            <a:off x="-397" y="-31468"/>
            <a:ext cx="9144793" cy="5206435"/>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23" name="圆角矩形 22"/>
          <p:cNvSpPr/>
          <p:nvPr/>
        </p:nvSpPr>
        <p:spPr>
          <a:xfrm rot="18800826">
            <a:off x="5507169" y="854797"/>
            <a:ext cx="1203060" cy="1203060"/>
          </a:xfrm>
          <a:prstGeom prst="roundRect">
            <a:avLst/>
          </a:prstGeom>
          <a:noFill/>
          <a:ln>
            <a:solidFill>
              <a:srgbClr val="005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9" name="文本框 8"/>
          <p:cNvSpPr txBox="1"/>
          <p:nvPr/>
        </p:nvSpPr>
        <p:spPr>
          <a:xfrm>
            <a:off x="5541877" y="986595"/>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60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01</a:t>
            </a:r>
            <a:endParaRPr kumimoji="0" lang="zh-CN" altLang="en-US" sz="6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pPr lvl="0" defTabSz="685800" fontAlgn="auto">
              <a:spcBef>
                <a:spcPts val="0"/>
              </a:spcBef>
              <a:spcAft>
                <a:spcPts val="0"/>
              </a:spcAft>
              <a:defRPr/>
            </a:pPr>
            <a:r>
              <a:rPr kumimoji="0" lang="zh-CN" altLang="en-US" sz="2800" b="1" i="0" u="none" strike="noStrike" kern="1200" cap="none" spc="0" normalizeH="0" baseline="0" noProof="0" dirty="0" smtClean="0">
                <a:ln>
                  <a:noFill/>
                </a:ln>
                <a:solidFill>
                  <a:srgbClr val="15438F"/>
                </a:solidFill>
                <a:effectLst/>
                <a:uLnTx/>
                <a:uFillTx/>
                <a:latin typeface="微软雅黑" panose="020B0503020204020204" charset="-122"/>
                <a:ea typeface="微软雅黑" panose="020B0503020204020204" charset="-122"/>
                <a:cs typeface="+mn-cs"/>
              </a:rPr>
              <a:t>广东工贸职业技术学院</a:t>
            </a:r>
            <a:endParaRPr kumimoji="0" lang="zh-CN" altLang="en-US" sz="2800" b="1" i="0" u="none" strike="noStrike" kern="1200" cap="none" spc="0" normalizeH="0" baseline="0" noProof="0" dirty="0">
              <a:ln>
                <a:noFill/>
              </a:ln>
              <a:solidFill>
                <a:srgbClr val="15438F"/>
              </a:solidFill>
              <a:effectLst/>
              <a:uLnTx/>
              <a:uFillTx/>
              <a:latin typeface="微软雅黑" panose="020B0503020204020204"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rgbClr val="0067B4"/>
                </a:solidFill>
                <a:latin typeface="+mj-ea"/>
              </a:rPr>
              <a:t>天河校区</a:t>
            </a:r>
            <a:endParaRPr lang="zh-CN" altLang="en-US" dirty="0"/>
          </a:p>
        </p:txBody>
      </p:sp>
      <p:pic>
        <p:nvPicPr>
          <p:cNvPr id="30" name="Picture 2"/>
          <p:cNvPicPr>
            <a:picLocks noChangeAspect="1" noChangeArrowheads="1"/>
          </p:cNvPicPr>
          <p:nvPr/>
        </p:nvPicPr>
        <p:blipFill>
          <a:blip r:embed="rId1" cstate="print"/>
          <a:srcRect/>
          <a:stretch>
            <a:fillRect/>
          </a:stretch>
        </p:blipFill>
        <p:spPr bwMode="auto">
          <a:xfrm>
            <a:off x="821070" y="1076324"/>
            <a:ext cx="6570256" cy="3870657"/>
          </a:xfrm>
          <a:prstGeom prst="rect">
            <a:avLst/>
          </a:prstGeom>
          <a:noFill/>
          <a:ln w="9525">
            <a:noFill/>
            <a:miter lim="800000"/>
            <a:headEnd/>
            <a:tailEnd/>
          </a:ln>
        </p:spPr>
      </p:pic>
      <p:graphicFrame>
        <p:nvGraphicFramePr>
          <p:cNvPr id="3" name="对象 2"/>
          <p:cNvGraphicFramePr/>
          <p:nvPr/>
        </p:nvGraphicFramePr>
        <p:xfrm>
          <a:off x="-34925" y="0"/>
          <a:ext cx="1099820" cy="979805"/>
        </p:xfrm>
        <a:graphic>
          <a:graphicData uri="http://schemas.openxmlformats.org/presentationml/2006/ole">
            <mc:AlternateContent xmlns:mc="http://schemas.openxmlformats.org/markup-compatibility/2006">
              <mc:Choice xmlns:v="urn:schemas-microsoft-com:vml" Requires="v">
                <p:oleObj spid="_x0000_s4" name="" r:id="rId2" imgW="1800225" imgH="1628775" progId="Paint.Picture">
                  <p:embed/>
                </p:oleObj>
              </mc:Choice>
              <mc:Fallback>
                <p:oleObj name="" r:id="rId2" imgW="1800225" imgH="1628775" progId="Paint.Picture">
                  <p:embed/>
                  <p:pic>
                    <p:nvPicPr>
                      <p:cNvPr id="0" name="图片 3"/>
                      <p:cNvPicPr/>
                      <p:nvPr/>
                    </p:nvPicPr>
                    <p:blipFill>
                      <a:blip r:embed="rId3"/>
                      <a:stretch>
                        <a:fillRect/>
                      </a:stretch>
                    </p:blipFill>
                    <p:spPr>
                      <a:xfrm>
                        <a:off x="-34925" y="0"/>
                        <a:ext cx="1099820"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dirty="0" smtClean="0"/>
              <a:t>白云校区</a:t>
            </a:r>
            <a:endParaRPr lang="zh-CN" altLang="en-US" b="1" dirty="0"/>
          </a:p>
        </p:txBody>
      </p:sp>
      <p:pic>
        <p:nvPicPr>
          <p:cNvPr id="49153" name="Picture 1"/>
          <p:cNvPicPr>
            <a:picLocks noChangeAspect="1" noChangeArrowheads="1"/>
          </p:cNvPicPr>
          <p:nvPr/>
        </p:nvPicPr>
        <p:blipFill>
          <a:blip r:embed="rId1" cstate="print"/>
          <a:srcRect/>
          <a:stretch>
            <a:fillRect/>
          </a:stretch>
        </p:blipFill>
        <p:spPr bwMode="auto">
          <a:xfrm>
            <a:off x="2218055" y="706755"/>
            <a:ext cx="5507355" cy="4157980"/>
          </a:xfrm>
          <a:prstGeom prst="rect">
            <a:avLst/>
          </a:prstGeom>
          <a:noFill/>
          <a:ln w="9525">
            <a:noFill/>
            <a:miter lim="800000"/>
            <a:headEnd/>
            <a:tailEnd/>
          </a:ln>
        </p:spPr>
      </p:pic>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4" name="" r:id="rId2" imgW="1800225" imgH="1628775" progId="Paint.Picture">
                  <p:embed/>
                </p:oleObj>
              </mc:Choice>
              <mc:Fallback>
                <p:oleObj name="" r:id="rId2" imgW="1800225" imgH="1628775" progId="Paint.Picture">
                  <p:embed/>
                  <p:pic>
                    <p:nvPicPr>
                      <p:cNvPr id="0" name="图片 3"/>
                      <p:cNvPicPr/>
                      <p:nvPr/>
                    </p:nvPicPr>
                    <p:blipFill>
                      <a:blip r:embed="rId3"/>
                      <a:stretch>
                        <a:fillRect/>
                      </a:stretch>
                    </p:blipFill>
                    <p:spPr>
                      <a:xfrm>
                        <a:off x="1270" y="0"/>
                        <a:ext cx="1063625"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dirty="0" smtClean="0"/>
              <a:t>荔湾</a:t>
            </a:r>
            <a:r>
              <a:rPr lang="zh-CN" altLang="en-US" b="1" dirty="0" smtClean="0"/>
              <a:t>校区</a:t>
            </a:r>
            <a:endParaRPr lang="zh-CN" altLang="en-US" b="1" dirty="0"/>
          </a:p>
        </p:txBody>
      </p:sp>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4" name="" r:id="rId1" imgW="1800225" imgH="1628775" progId="Paint.Picture">
                  <p:embed/>
                </p:oleObj>
              </mc:Choice>
              <mc:Fallback>
                <p:oleObj name="" r:id="rId1" imgW="1800225" imgH="1628775" progId="Paint.Picture">
                  <p:embed/>
                  <p:pic>
                    <p:nvPicPr>
                      <p:cNvPr id="0" name="图片 3"/>
                      <p:cNvPicPr/>
                      <p:nvPr/>
                    </p:nvPicPr>
                    <p:blipFill>
                      <a:blip r:embed="rId2"/>
                      <a:stretch>
                        <a:fillRect/>
                      </a:stretch>
                    </p:blipFill>
                    <p:spPr>
                      <a:xfrm>
                        <a:off x="1270" y="0"/>
                        <a:ext cx="1063625" cy="979805"/>
                      </a:xfrm>
                      <a:prstGeom prst="rect">
                        <a:avLst/>
                      </a:prstGeom>
                    </p:spPr>
                  </p:pic>
                </p:oleObj>
              </mc:Fallback>
            </mc:AlternateContent>
          </a:graphicData>
        </a:graphic>
      </p:graphicFrame>
      <p:pic>
        <p:nvPicPr>
          <p:cNvPr id="5" name="图片 4"/>
          <p:cNvPicPr>
            <a:picLocks noChangeAspect="1"/>
          </p:cNvPicPr>
          <p:nvPr/>
        </p:nvPicPr>
        <p:blipFill>
          <a:blip r:embed="rId3"/>
          <a:stretch>
            <a:fillRect/>
          </a:stretch>
        </p:blipFill>
        <p:spPr>
          <a:xfrm>
            <a:off x="1214755" y="1445895"/>
            <a:ext cx="6877685" cy="29616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lvl="0"/>
            <a:r>
              <a:rPr lang="zh-CN" altLang="en-US" b="1" dirty="0" smtClean="0">
                <a:solidFill>
                  <a:srgbClr val="15438F"/>
                </a:solidFill>
                <a:latin typeface="微软雅黑" panose="020B0503020204020204" charset="-122"/>
              </a:rPr>
              <a:t>广东工贸职业技术学院</a:t>
            </a:r>
            <a:endParaRPr lang="zh-CN" altLang="en-US" dirty="0"/>
          </a:p>
        </p:txBody>
      </p:sp>
      <p:sp>
        <p:nvSpPr>
          <p:cNvPr id="3" name="矩形 2"/>
          <p:cNvSpPr/>
          <p:nvPr/>
        </p:nvSpPr>
        <p:spPr>
          <a:xfrm>
            <a:off x="533506" y="971592"/>
            <a:ext cx="8153186" cy="2399665"/>
          </a:xfrm>
          <a:prstGeom prst="rect">
            <a:avLst/>
          </a:prstGeom>
        </p:spPr>
        <p:txBody>
          <a:bodyPr wrap="square">
            <a:spAutoFit/>
          </a:bodyPr>
          <a:lstStyle/>
          <a:p>
            <a:pPr eaLnBrk="1" latinLnBrk="0" hangingPunct="1">
              <a:lnSpc>
                <a:spcPct val="150000"/>
              </a:lnSpc>
            </a:pPr>
            <a:r>
              <a:rPr lang="zh-CN" altLang="en-US" dirty="0" smtClean="0"/>
              <a:t>    </a:t>
            </a:r>
            <a:r>
              <a:rPr lang="zh-CN" altLang="en-US" sz="2000" dirty="0" smtClean="0">
                <a:solidFill>
                  <a:srgbClr val="0067B4"/>
                </a:solidFill>
                <a:latin typeface="+mj-ea"/>
                <a:ea typeface="+mj-ea"/>
              </a:rPr>
              <a:t>学校创办于 1957 年，历经广东省治金工业学校、广州有色金属工业学校、南华工商学院西院等办学历程。</a:t>
            </a:r>
            <a:r>
              <a:rPr lang="en-US" altLang="zh-CN" sz="2000" dirty="0" smtClean="0">
                <a:solidFill>
                  <a:srgbClr val="0067B4"/>
                </a:solidFill>
                <a:latin typeface="+mj-ea"/>
                <a:ea typeface="+mj-ea"/>
              </a:rPr>
              <a:t>2002 年转型升格为省属高等职业院校，并更名为广东工贸职业技术学院。2011 年建成白云校区，2019 年在集团化办学推进下成立荔湾校区。目前，学校有天河、白云、荔湾三大校区。</a:t>
            </a:r>
            <a:endParaRPr lang="zh-CN" altLang="en-US" sz="2000" dirty="0">
              <a:solidFill>
                <a:srgbClr val="0067B4"/>
              </a:solidFill>
              <a:latin typeface="+mj-ea"/>
              <a:ea typeface="+mj-ea"/>
            </a:endParaRPr>
          </a:p>
        </p:txBody>
      </p:sp>
      <p:graphicFrame>
        <p:nvGraphicFramePr>
          <p:cNvPr id="4" name="对象 3"/>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5" name="" r:id="rId1" imgW="1800225" imgH="1628775" progId="Paint.Picture">
                  <p:embed/>
                </p:oleObj>
              </mc:Choice>
              <mc:Fallback>
                <p:oleObj name="" r:id="rId1" imgW="1800225" imgH="1628775" progId="Paint.Picture">
                  <p:embed/>
                  <p:pic>
                    <p:nvPicPr>
                      <p:cNvPr id="0" name="图片 3"/>
                      <p:cNvPicPr/>
                      <p:nvPr/>
                    </p:nvPicPr>
                    <p:blipFill>
                      <a:blip r:embed="rId2"/>
                      <a:stretch>
                        <a:fillRect/>
                      </a:stretch>
                    </p:blipFill>
                    <p:spPr>
                      <a:xfrm>
                        <a:off x="1270" y="0"/>
                        <a:ext cx="1063625"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r>
              <a:rPr lang="zh-CN" altLang="en-US" b="1"/>
              <a:t>学校荣誉</a:t>
            </a:r>
            <a:endParaRPr lang="zh-CN" altLang="en-US" b="1"/>
          </a:p>
        </p:txBody>
      </p:sp>
      <p:pic>
        <p:nvPicPr>
          <p:cNvPr id="4" name="图片 3"/>
          <p:cNvPicPr>
            <a:picLocks noChangeAspect="1"/>
          </p:cNvPicPr>
          <p:nvPr/>
        </p:nvPicPr>
        <p:blipFill>
          <a:blip r:embed="rId1"/>
          <a:stretch>
            <a:fillRect/>
          </a:stretch>
        </p:blipFill>
        <p:spPr>
          <a:xfrm>
            <a:off x="1090295" y="963295"/>
            <a:ext cx="6886575" cy="3990340"/>
          </a:xfrm>
          <a:prstGeom prst="rect">
            <a:avLst/>
          </a:prstGeom>
        </p:spPr>
      </p:pic>
      <p:graphicFrame>
        <p:nvGraphicFramePr>
          <p:cNvPr id="5" name="对象 4"/>
          <p:cNvGraphicFramePr/>
          <p:nvPr/>
        </p:nvGraphicFramePr>
        <p:xfrm>
          <a:off x="139065" y="-16510"/>
          <a:ext cx="1063625" cy="979805"/>
        </p:xfrm>
        <a:graphic>
          <a:graphicData uri="http://schemas.openxmlformats.org/presentationml/2006/ole">
            <mc:AlternateContent xmlns:mc="http://schemas.openxmlformats.org/markup-compatibility/2006">
              <mc:Choice xmlns:v="urn:schemas-microsoft-com:vml" Requires="v">
                <p:oleObj spid="_x0000_s6" name="" r:id="rId2" imgW="1800225" imgH="1628775" progId="Paint.Picture">
                  <p:embed/>
                </p:oleObj>
              </mc:Choice>
              <mc:Fallback>
                <p:oleObj name="" r:id="rId2" imgW="1800225" imgH="1628775" progId="Paint.Picture">
                  <p:embed/>
                  <p:pic>
                    <p:nvPicPr>
                      <p:cNvPr id="0" name="图片 3"/>
                      <p:cNvPicPr/>
                      <p:nvPr/>
                    </p:nvPicPr>
                    <p:blipFill>
                      <a:blip r:embed="rId3"/>
                      <a:stretch>
                        <a:fillRect/>
                      </a:stretch>
                    </p:blipFill>
                    <p:spPr>
                      <a:xfrm>
                        <a:off x="139065" y="-16510"/>
                        <a:ext cx="1063625" cy="97980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Oval 4"/>
          <p:cNvSpPr/>
          <p:nvPr/>
        </p:nvSpPr>
        <p:spPr>
          <a:xfrm>
            <a:off x="1132682" y="89946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0" name="Oval 12"/>
          <p:cNvSpPr/>
          <p:nvPr/>
        </p:nvSpPr>
        <p:spPr>
          <a:xfrm>
            <a:off x="3112691" y="899464"/>
            <a:ext cx="717947"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1" name="Oval 14"/>
          <p:cNvSpPr/>
          <p:nvPr/>
        </p:nvSpPr>
        <p:spPr>
          <a:xfrm>
            <a:off x="5092701" y="89946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2" name="Oval 16"/>
          <p:cNvSpPr/>
          <p:nvPr/>
        </p:nvSpPr>
        <p:spPr>
          <a:xfrm>
            <a:off x="7071519" y="899464"/>
            <a:ext cx="716756"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en-US" sz="8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nvGrpSpPr>
          <p:cNvPr id="73" name="Group 20"/>
          <p:cNvGrpSpPr/>
          <p:nvPr/>
        </p:nvGrpSpPr>
        <p:grpSpPr>
          <a:xfrm>
            <a:off x="1300362" y="1055465"/>
            <a:ext cx="401822" cy="404317"/>
            <a:chOff x="7971783" y="2080670"/>
            <a:chExt cx="401822" cy="404317"/>
          </a:xfrm>
          <a:solidFill>
            <a:schemeClr val="bg1"/>
          </a:solidFill>
        </p:grpSpPr>
        <p:sp>
          <p:nvSpPr>
            <p:cNvPr id="7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5"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76" name="Group 23"/>
          <p:cNvGrpSpPr/>
          <p:nvPr/>
        </p:nvGrpSpPr>
        <p:grpSpPr>
          <a:xfrm>
            <a:off x="3310021" y="1099141"/>
            <a:ext cx="389342" cy="339426"/>
            <a:chOff x="7540014" y="4306907"/>
            <a:chExt cx="389342" cy="339426"/>
          </a:xfrm>
          <a:solidFill>
            <a:schemeClr val="bg1"/>
          </a:solidFill>
        </p:grpSpPr>
        <p:sp>
          <p:nvSpPr>
            <p:cNvPr id="77"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8"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9"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0"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1"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2"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3"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4" name="Rectangle 117"/>
            <p:cNvSpPr>
              <a:spLocks noChangeArrowheads="1"/>
            </p:cNvSpPr>
            <p:nvPr/>
          </p:nvSpPr>
          <p:spPr bwMode="auto">
            <a:xfrm>
              <a:off x="7589930" y="4421713"/>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5" name="Rectangle 118"/>
            <p:cNvSpPr>
              <a:spLocks noChangeArrowheads="1"/>
            </p:cNvSpPr>
            <p:nvPr/>
          </p:nvSpPr>
          <p:spPr bwMode="auto">
            <a:xfrm>
              <a:off x="7589930" y="4461645"/>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6" name="Rectangle 119"/>
            <p:cNvSpPr>
              <a:spLocks noChangeArrowheads="1"/>
            </p:cNvSpPr>
            <p:nvPr/>
          </p:nvSpPr>
          <p:spPr bwMode="auto">
            <a:xfrm>
              <a:off x="7589930" y="4506569"/>
              <a:ext cx="109814" cy="14975"/>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87" name="Rectangle 120"/>
            <p:cNvSpPr>
              <a:spLocks noChangeArrowheads="1"/>
            </p:cNvSpPr>
            <p:nvPr/>
          </p:nvSpPr>
          <p:spPr bwMode="auto">
            <a:xfrm>
              <a:off x="7589930" y="4548998"/>
              <a:ext cx="109814" cy="17471"/>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88" name="Group 35"/>
          <p:cNvGrpSpPr/>
          <p:nvPr/>
        </p:nvGrpSpPr>
        <p:grpSpPr>
          <a:xfrm>
            <a:off x="7239135" y="1064648"/>
            <a:ext cx="379359" cy="376864"/>
            <a:chOff x="6853673" y="3715407"/>
            <a:chExt cx="379359" cy="376864"/>
          </a:xfrm>
          <a:solidFill>
            <a:schemeClr val="bg1"/>
          </a:solidFill>
        </p:grpSpPr>
        <p:sp>
          <p:nvSpPr>
            <p:cNvPr id="8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0" name="Rectangle 151"/>
            <p:cNvSpPr>
              <a:spLocks noChangeArrowheads="1"/>
            </p:cNvSpPr>
            <p:nvPr/>
          </p:nvSpPr>
          <p:spPr bwMode="auto">
            <a:xfrm>
              <a:off x="6998429" y="3987447"/>
              <a:ext cx="22463"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1" name="Rectangle 152"/>
            <p:cNvSpPr>
              <a:spLocks noChangeArrowheads="1"/>
            </p:cNvSpPr>
            <p:nvPr/>
          </p:nvSpPr>
          <p:spPr bwMode="auto">
            <a:xfrm>
              <a:off x="7033370" y="3987447"/>
              <a:ext cx="19966"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2" name="Rectangle 153"/>
            <p:cNvSpPr>
              <a:spLocks noChangeArrowheads="1"/>
            </p:cNvSpPr>
            <p:nvPr/>
          </p:nvSpPr>
          <p:spPr bwMode="auto">
            <a:xfrm>
              <a:off x="7068311" y="3987447"/>
              <a:ext cx="19966" cy="42429"/>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3"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4"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5"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6"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7"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8" name="Rectangle 159"/>
            <p:cNvSpPr>
              <a:spLocks noChangeArrowheads="1"/>
            </p:cNvSpPr>
            <p:nvPr/>
          </p:nvSpPr>
          <p:spPr bwMode="auto">
            <a:xfrm>
              <a:off x="7040858" y="3750348"/>
              <a:ext cx="7488" cy="22463"/>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9"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0"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1"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2"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3"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4"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5" name="Rectangle 166"/>
            <p:cNvSpPr>
              <a:spLocks noChangeArrowheads="1"/>
            </p:cNvSpPr>
            <p:nvPr/>
          </p:nvSpPr>
          <p:spPr bwMode="auto">
            <a:xfrm>
              <a:off x="6893606" y="3890112"/>
              <a:ext cx="24958" cy="7488"/>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6" name="Rectangle 167"/>
            <p:cNvSpPr>
              <a:spLocks noChangeArrowheads="1"/>
            </p:cNvSpPr>
            <p:nvPr/>
          </p:nvSpPr>
          <p:spPr bwMode="auto">
            <a:xfrm>
              <a:off x="7170638" y="3892607"/>
              <a:ext cx="27454" cy="7488"/>
            </a:xfrm>
            <a:prstGeom prst="rect">
              <a:avLst/>
            </a:pr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107" name="Group 54"/>
          <p:cNvGrpSpPr/>
          <p:nvPr/>
        </p:nvGrpSpPr>
        <p:grpSpPr>
          <a:xfrm>
            <a:off x="5305105" y="1100891"/>
            <a:ext cx="299494" cy="389342"/>
            <a:chOff x="6421904" y="4798576"/>
            <a:chExt cx="299494" cy="389342"/>
          </a:xfrm>
          <a:solidFill>
            <a:schemeClr val="bg1"/>
          </a:solidFill>
        </p:grpSpPr>
        <p:sp>
          <p:nvSpPr>
            <p:cNvPr id="108"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9"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113" name="矩形 47"/>
          <p:cNvSpPr>
            <a:spLocks noChangeArrowheads="1"/>
          </p:cNvSpPr>
          <p:nvPr/>
        </p:nvSpPr>
        <p:spPr bwMode="auto">
          <a:xfrm>
            <a:off x="2898140" y="2840990"/>
            <a:ext cx="1868170" cy="399415"/>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  1152 </a:t>
            </a:r>
            <a:r>
              <a:rPr lang="zh-CN" altLang="en-US" sz="1800">
                <a:sym typeface="+mn-ea"/>
              </a:rPr>
              <a:t>亩</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mn-ea"/>
            </a:endParaRPr>
          </a:p>
        </p:txBody>
      </p:sp>
      <p:sp>
        <p:nvSpPr>
          <p:cNvPr id="114" name="矩形 113"/>
          <p:cNvSpPr>
            <a:spLocks noChangeArrowheads="1"/>
          </p:cNvSpPr>
          <p:nvPr/>
        </p:nvSpPr>
        <p:spPr bwMode="auto">
          <a:xfrm>
            <a:off x="2797810" y="1459865"/>
            <a:ext cx="1732915" cy="682625"/>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endParaRPr lang="zh-CN" altLang="en-US" sz="2000">
              <a:latin typeface="微软雅黑" panose="020B0503020204020204" charset="-122"/>
              <a:ea typeface="微软雅黑" panose="020B0503020204020204" charset="-122"/>
              <a:cs typeface="微软雅黑" panose="020B0503020204020204" charset="-122"/>
              <a:sym typeface="+mn-ea"/>
            </a:endParaRPr>
          </a:p>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sym typeface="+mn-ea"/>
              </a:rPr>
              <a:t>占地面积</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5" name="矩形 47"/>
          <p:cNvSpPr>
            <a:spLocks noChangeArrowheads="1"/>
          </p:cNvSpPr>
          <p:nvPr/>
        </p:nvSpPr>
        <p:spPr bwMode="auto">
          <a:xfrm>
            <a:off x="536575" y="2581910"/>
            <a:ext cx="2224405" cy="2059940"/>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7 个二级学院和</a:t>
            </a:r>
            <a:endParaRPr lang="zh-CN" altLang="en-US" sz="1800">
              <a:sym typeface="+mn-ea"/>
            </a:endParaRPr>
          </a:p>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马克思主义学院、</a:t>
            </a:r>
            <a:endParaRPr lang="zh-CN" altLang="en-US" sz="1800"/>
          </a:p>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继续教育与培训学院、创新创业学院、</a:t>
            </a:r>
            <a:endParaRPr lang="zh-CN" altLang="en-US" sz="1800">
              <a:sym typeface="+mn-ea"/>
            </a:endParaRPr>
          </a:p>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体育艺术教学部、</a:t>
            </a:r>
            <a:endParaRPr lang="zh-CN" altLang="en-US" sz="1800">
              <a:sym typeface="+mn-ea"/>
            </a:endParaRPr>
          </a:p>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实训中心</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116" name="矩形 115"/>
          <p:cNvSpPr>
            <a:spLocks noChangeArrowheads="1"/>
          </p:cNvSpPr>
          <p:nvPr/>
        </p:nvSpPr>
        <p:spPr bwMode="auto">
          <a:xfrm>
            <a:off x="6527800" y="1705610"/>
            <a:ext cx="1998980"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sym typeface="+mn-ea"/>
              </a:rPr>
              <a:t>校舍建筑面积</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7" name="矩形 47"/>
          <p:cNvSpPr>
            <a:spLocks noChangeArrowheads="1"/>
          </p:cNvSpPr>
          <p:nvPr/>
        </p:nvSpPr>
        <p:spPr bwMode="auto">
          <a:xfrm>
            <a:off x="6777355" y="2840990"/>
            <a:ext cx="1829435" cy="399415"/>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27.1万平方米</a:t>
            </a:r>
            <a:r>
              <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rPr>
              <a:t>。</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118" name="矩形 117"/>
          <p:cNvSpPr>
            <a:spLocks noChangeArrowheads="1"/>
          </p:cNvSpPr>
          <p:nvPr/>
        </p:nvSpPr>
        <p:spPr bwMode="auto">
          <a:xfrm>
            <a:off x="4867910" y="1705610"/>
            <a:ext cx="1575435" cy="374650"/>
          </a:xfrm>
          <a:prstGeom prst="rect">
            <a:avLst/>
          </a:prstGeom>
          <a:noFill/>
          <a:ln w="9525">
            <a:noFill/>
            <a:miter lim="800000"/>
          </a:ln>
        </p:spPr>
        <p:txBody>
          <a:bodyPr wrap="squar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2000">
                <a:sym typeface="+mn-ea"/>
              </a:rPr>
              <a:t>在校生</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19" name="矩形 47"/>
          <p:cNvSpPr>
            <a:spLocks noChangeArrowheads="1"/>
          </p:cNvSpPr>
          <p:nvPr/>
        </p:nvSpPr>
        <p:spPr bwMode="auto">
          <a:xfrm>
            <a:off x="4817110" y="2840990"/>
            <a:ext cx="1829435" cy="399415"/>
          </a:xfrm>
          <a:prstGeom prst="rect">
            <a:avLst/>
          </a:prstGeom>
          <a:noFill/>
          <a:ln>
            <a:noFill/>
          </a:ln>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panose="020B0604020202020204" pitchFamily="34" charset="0"/>
              <a:buNone/>
              <a:defRPr/>
            </a:pPr>
            <a:r>
              <a:rPr lang="zh-CN" altLang="en-US" sz="1800">
                <a:sym typeface="+mn-ea"/>
              </a:rPr>
              <a:t>2.23万 人</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2" name="标题 1"/>
          <p:cNvSpPr>
            <a:spLocks noGrp="1"/>
          </p:cNvSpPr>
          <p:nvPr>
            <p:ph type="title"/>
          </p:nvPr>
        </p:nvSpPr>
        <p:spPr/>
        <p:txBody>
          <a:bodyPr>
            <a:normAutofit fontScale="90000"/>
          </a:bodyPr>
          <a:lstStyle/>
          <a:p>
            <a:r>
              <a:rPr lang="zh-CN" altLang="en-US"/>
              <a:t>学院概况</a:t>
            </a:r>
            <a:endParaRPr lang="zh-CN" altLang="en-US"/>
          </a:p>
        </p:txBody>
      </p:sp>
      <p:graphicFrame>
        <p:nvGraphicFramePr>
          <p:cNvPr id="3" name="对象 2"/>
          <p:cNvGraphicFramePr/>
          <p:nvPr/>
        </p:nvGraphicFramePr>
        <p:xfrm>
          <a:off x="1270" y="0"/>
          <a:ext cx="1063625" cy="979805"/>
        </p:xfrm>
        <a:graphic>
          <a:graphicData uri="http://schemas.openxmlformats.org/presentationml/2006/ole">
            <mc:AlternateContent xmlns:mc="http://schemas.openxmlformats.org/markup-compatibility/2006">
              <mc:Choice xmlns:v="urn:schemas-microsoft-com:vml" Requires="v">
                <p:oleObj spid="_x0000_s4" name="" r:id="rId1" imgW="1800225" imgH="1628775" progId="Paint.Picture">
                  <p:embed/>
                </p:oleObj>
              </mc:Choice>
              <mc:Fallback>
                <p:oleObj name="" r:id="rId1" imgW="1800225" imgH="1628775" progId="Paint.Picture">
                  <p:embed/>
                  <p:pic>
                    <p:nvPicPr>
                      <p:cNvPr id="0" name="图片 3"/>
                      <p:cNvPicPr/>
                      <p:nvPr/>
                    </p:nvPicPr>
                    <p:blipFill>
                      <a:blip r:embed="rId2"/>
                      <a:stretch>
                        <a:fillRect/>
                      </a:stretch>
                    </p:blipFill>
                    <p:spPr>
                      <a:xfrm>
                        <a:off x="1270" y="0"/>
                        <a:ext cx="1063625" cy="979805"/>
                      </a:xfrm>
                      <a:prstGeom prst="rect">
                        <a:avLst/>
                      </a:prstGeom>
                    </p:spPr>
                  </p:pic>
                </p:oleObj>
              </mc:Fallback>
            </mc:AlternateContent>
          </a:graphicData>
        </a:graphic>
      </p:graphicFrame>
      <p:sp>
        <p:nvSpPr>
          <p:cNvPr id="5" name="文本框 4"/>
          <p:cNvSpPr txBox="1"/>
          <p:nvPr/>
        </p:nvSpPr>
        <p:spPr>
          <a:xfrm>
            <a:off x="648335" y="1705610"/>
            <a:ext cx="1706880" cy="398780"/>
          </a:xfrm>
          <a:prstGeom prst="rect">
            <a:avLst/>
          </a:prstGeom>
          <a:noFill/>
        </p:spPr>
        <p:txBody>
          <a:bodyPr wrap="none" rtlCol="0">
            <a:spAutoFit/>
          </a:bodyPr>
          <a:p>
            <a:pPr algn="l"/>
            <a:r>
              <a:rPr lang="zh-CN" altLang="en-US" sz="2000">
                <a:sym typeface="+mn-ea"/>
              </a:rPr>
              <a:t>主要教学机构</a:t>
            </a:r>
            <a:endParaRPr kumimoji="0" lang="zh-CN" altLang="en-US" sz="2000" b="1" i="0" u="none" strike="noStrike" kern="1200" cap="none" spc="0" normalizeH="0" baseline="0" noProof="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blinds dir="vert"/>
      </p:transition>
    </mc:Choice>
    <mc:Fallback>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heel(1)">
                                      <p:cBhvr>
                                        <p:cTn id="7" dur="400"/>
                                        <p:tgtEl>
                                          <p:spTgt spid="69"/>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heel(1)">
                                      <p:cBhvr>
                                        <p:cTn id="11" dur="400"/>
                                        <p:tgtEl>
                                          <p:spTgt spid="70"/>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heel(1)">
                                      <p:cBhvr>
                                        <p:cTn id="15" dur="400"/>
                                        <p:tgtEl>
                                          <p:spTgt spid="71"/>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heel(1)">
                                      <p:cBhvr>
                                        <p:cTn id="19" dur="400"/>
                                        <p:tgtEl>
                                          <p:spTgt spid="7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250"/>
                                        <p:tgtEl>
                                          <p:spTgt spid="73"/>
                                        </p:tgtEl>
                                      </p:cBhvr>
                                    </p:animEffect>
                                  </p:childTnLst>
                                </p:cTn>
                              </p:par>
                              <p:par>
                                <p:cTn id="24" presetID="10" presetClass="entr" presetSubtype="0"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fade">
                                      <p:cBhvr>
                                        <p:cTn id="26" dur="250"/>
                                        <p:tgtEl>
                                          <p:spTgt spid="76"/>
                                        </p:tgtEl>
                                      </p:cBhvr>
                                    </p:animEffect>
                                  </p:childTnLst>
                                </p:cTn>
                              </p:par>
                              <p:par>
                                <p:cTn id="27" presetID="10" presetClass="entr" presetSubtype="0" fill="hold" nodeType="with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250"/>
                                        <p:tgtEl>
                                          <p:spTgt spid="107"/>
                                        </p:tgtEl>
                                      </p:cBhvr>
                                    </p:animEffect>
                                  </p:childTnLst>
                                </p:cTn>
                              </p:par>
                              <p:par>
                                <p:cTn id="30" presetID="10" presetClass="entr" presetSubtype="0" fill="hold"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fade">
                                      <p:cBhvr>
                                        <p:cTn id="32" dur="250"/>
                                        <p:tgtEl>
                                          <p:spTgt spid="88"/>
                                        </p:tgtEl>
                                      </p:cBhvr>
                                    </p:animEffect>
                                  </p:childTnLst>
                                </p:cTn>
                              </p:par>
                              <p:par>
                                <p:cTn id="33" presetID="14" presetClass="entr" presetSubtype="10" fill="hold" grpId="0" nodeType="withEffect">
                                  <p:stCondLst>
                                    <p:cond delay="750"/>
                                  </p:stCondLst>
                                  <p:childTnLst>
                                    <p:set>
                                      <p:cBhvr>
                                        <p:cTn id="34" dur="1" fill="hold">
                                          <p:stCondLst>
                                            <p:cond delay="0"/>
                                          </p:stCondLst>
                                        </p:cTn>
                                        <p:tgtEl>
                                          <p:spTgt spid="113"/>
                                        </p:tgtEl>
                                        <p:attrNameLst>
                                          <p:attrName>style.visibility</p:attrName>
                                        </p:attrNameLst>
                                      </p:cBhvr>
                                      <p:to>
                                        <p:strVal val="visible"/>
                                      </p:to>
                                    </p:set>
                                    <p:animEffect transition="in" filter="randombar(horizontal)">
                                      <p:cBhvr>
                                        <p:cTn id="35" dur="400"/>
                                        <p:tgtEl>
                                          <p:spTgt spid="113"/>
                                        </p:tgtEl>
                                      </p:cBhvr>
                                    </p:animEffect>
                                  </p:childTnLst>
                                </p:cTn>
                              </p:par>
                              <p:par>
                                <p:cTn id="36" presetID="14" presetClass="entr" presetSubtype="10" fill="hold" grpId="0" nodeType="withEffect">
                                  <p:stCondLst>
                                    <p:cond delay="750"/>
                                  </p:stCondLst>
                                  <p:childTnLst>
                                    <p:set>
                                      <p:cBhvr>
                                        <p:cTn id="37" dur="1" fill="hold">
                                          <p:stCondLst>
                                            <p:cond delay="0"/>
                                          </p:stCondLst>
                                        </p:cTn>
                                        <p:tgtEl>
                                          <p:spTgt spid="114"/>
                                        </p:tgtEl>
                                        <p:attrNameLst>
                                          <p:attrName>style.visibility</p:attrName>
                                        </p:attrNameLst>
                                      </p:cBhvr>
                                      <p:to>
                                        <p:strVal val="visible"/>
                                      </p:to>
                                    </p:set>
                                    <p:animEffect transition="in" filter="randombar(horizontal)">
                                      <p:cBhvr>
                                        <p:cTn id="38" dur="400"/>
                                        <p:tgtEl>
                                          <p:spTgt spid="114"/>
                                        </p:tgtEl>
                                      </p:cBhvr>
                                    </p:animEffect>
                                  </p:childTnLst>
                                </p:cTn>
                              </p:par>
                              <p:par>
                                <p:cTn id="39" presetID="14" presetClass="entr" presetSubtype="10" fill="hold" grpId="0" nodeType="withEffect">
                                  <p:stCondLst>
                                    <p:cond delay="750"/>
                                  </p:stCondLst>
                                  <p:childTnLst>
                                    <p:set>
                                      <p:cBhvr>
                                        <p:cTn id="40" dur="1" fill="hold">
                                          <p:stCondLst>
                                            <p:cond delay="0"/>
                                          </p:stCondLst>
                                        </p:cTn>
                                        <p:tgtEl>
                                          <p:spTgt spid="115"/>
                                        </p:tgtEl>
                                        <p:attrNameLst>
                                          <p:attrName>style.visibility</p:attrName>
                                        </p:attrNameLst>
                                      </p:cBhvr>
                                      <p:to>
                                        <p:strVal val="visible"/>
                                      </p:to>
                                    </p:set>
                                    <p:animEffect transition="in" filter="randombar(horizontal)">
                                      <p:cBhvr>
                                        <p:cTn id="41" dur="400"/>
                                        <p:tgtEl>
                                          <p:spTgt spid="115"/>
                                        </p:tgtEl>
                                      </p:cBhvr>
                                    </p:animEffect>
                                  </p:childTnLst>
                                </p:cTn>
                              </p:par>
                              <p:par>
                                <p:cTn id="42" presetID="14" presetClass="entr" presetSubtype="10" fill="hold" grpId="0" nodeType="withEffect">
                                  <p:stCondLst>
                                    <p:cond delay="750"/>
                                  </p:stCondLst>
                                  <p:childTnLst>
                                    <p:set>
                                      <p:cBhvr>
                                        <p:cTn id="43" dur="1" fill="hold">
                                          <p:stCondLst>
                                            <p:cond delay="0"/>
                                          </p:stCondLst>
                                        </p:cTn>
                                        <p:tgtEl>
                                          <p:spTgt spid="116"/>
                                        </p:tgtEl>
                                        <p:attrNameLst>
                                          <p:attrName>style.visibility</p:attrName>
                                        </p:attrNameLst>
                                      </p:cBhvr>
                                      <p:to>
                                        <p:strVal val="visible"/>
                                      </p:to>
                                    </p:set>
                                    <p:animEffect transition="in" filter="randombar(horizontal)">
                                      <p:cBhvr>
                                        <p:cTn id="44" dur="400"/>
                                        <p:tgtEl>
                                          <p:spTgt spid="116"/>
                                        </p:tgtEl>
                                      </p:cBhvr>
                                    </p:animEffect>
                                  </p:childTnLst>
                                </p:cTn>
                              </p:par>
                              <p:par>
                                <p:cTn id="45" presetID="14" presetClass="entr" presetSubtype="10" fill="hold" grpId="0" nodeType="withEffect">
                                  <p:stCondLst>
                                    <p:cond delay="750"/>
                                  </p:stCondLst>
                                  <p:childTnLst>
                                    <p:set>
                                      <p:cBhvr>
                                        <p:cTn id="46" dur="1" fill="hold">
                                          <p:stCondLst>
                                            <p:cond delay="0"/>
                                          </p:stCondLst>
                                        </p:cTn>
                                        <p:tgtEl>
                                          <p:spTgt spid="117"/>
                                        </p:tgtEl>
                                        <p:attrNameLst>
                                          <p:attrName>style.visibility</p:attrName>
                                        </p:attrNameLst>
                                      </p:cBhvr>
                                      <p:to>
                                        <p:strVal val="visible"/>
                                      </p:to>
                                    </p:set>
                                    <p:animEffect transition="in" filter="randombar(horizontal)">
                                      <p:cBhvr>
                                        <p:cTn id="47" dur="400"/>
                                        <p:tgtEl>
                                          <p:spTgt spid="117"/>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18"/>
                                        </p:tgtEl>
                                        <p:attrNameLst>
                                          <p:attrName>style.visibility</p:attrName>
                                        </p:attrNameLst>
                                      </p:cBhvr>
                                      <p:to>
                                        <p:strVal val="visible"/>
                                      </p:to>
                                    </p:set>
                                    <p:animEffect transition="in" filter="randombar(horizontal)">
                                      <p:cBhvr>
                                        <p:cTn id="50" dur="400"/>
                                        <p:tgtEl>
                                          <p:spTgt spid="118"/>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19"/>
                                        </p:tgtEl>
                                        <p:attrNameLst>
                                          <p:attrName>style.visibility</p:attrName>
                                        </p:attrNameLst>
                                      </p:cBhvr>
                                      <p:to>
                                        <p:strVal val="visible"/>
                                      </p:to>
                                    </p:set>
                                    <p:animEffect transition="in" filter="randombar(horizontal)">
                                      <p:cBhvr>
                                        <p:cTn id="53"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bldLvl="0" animBg="1"/>
      <p:bldP spid="70" grpId="0" bldLvl="0" animBg="1"/>
      <p:bldP spid="71" grpId="0" bldLvl="0" animBg="1"/>
      <p:bldP spid="72" grpId="0" bldLvl="0" animBg="1"/>
      <p:bldP spid="113" grpId="0"/>
      <p:bldP spid="114" grpId="0"/>
      <p:bldP spid="115" grpId="0"/>
      <p:bldP spid="116" grpId="0"/>
      <p:bldP spid="117" grpId="0"/>
      <p:bldP spid="118" grpId="0"/>
      <p:bldP spid="119" grpId="0"/>
    </p:bldLst>
  </p:timing>
</p:sld>
</file>

<file path=ppt/tags/tag1.xml><?xml version="1.0" encoding="utf-8"?>
<p:tagLst xmlns:p="http://schemas.openxmlformats.org/presentationml/2006/main">
  <p:tag name="TIMING" val="|0.6|1.3"/>
</p:tagLst>
</file>

<file path=ppt/tags/tag2.xml><?xml version="1.0" encoding="utf-8"?>
<p:tagLst xmlns:p="http://schemas.openxmlformats.org/presentationml/2006/main">
  <p:tag name="MH" val="20170120125138"/>
  <p:tag name="MH_LIBRARY" val="GRAPHIC"/>
  <p:tag name="MH_TYPE" val="Other"/>
  <p:tag name="MH_ORDER" val="1"/>
</p:tagLst>
</file>

<file path=ppt/tags/tag3.xml><?xml version="1.0" encoding="utf-8"?>
<p:tagLst xmlns:p="http://schemas.openxmlformats.org/presentationml/2006/main">
  <p:tag name="MH" val="20170120125138"/>
  <p:tag name="MH_LIBRARY" val="GRAPHIC"/>
  <p:tag name="MH_TYPE" val="SubTitle"/>
  <p:tag name="MH_ORDER" val="1"/>
</p:tagLst>
</file>

<file path=ppt/tags/tag4.xml><?xml version="1.0" encoding="utf-8"?>
<p:tagLst xmlns:p="http://schemas.openxmlformats.org/presentationml/2006/main">
  <p:tag name="MH" val="20170120125138"/>
  <p:tag name="MH_LIBRARY" val="GRAPHIC"/>
  <p:tag name="MH_TYPE" val="Other"/>
  <p:tag name="MH_ORDER" val="2"/>
</p:tagLst>
</file>

<file path=ppt/tags/tag5.xml><?xml version="1.0" encoding="utf-8"?>
<p:tagLst xmlns:p="http://schemas.openxmlformats.org/presentationml/2006/main">
  <p:tag name="MH" val="20170120125138"/>
  <p:tag name="MH_LIBRARY" val="GRAPHIC"/>
  <p:tag name="MH_TYPE" val="SubTitle"/>
  <p:tag name="MH_ORDER" val="2"/>
</p:tagLst>
</file>

<file path=ppt/tags/tag6.xml><?xml version="1.0" encoding="utf-8"?>
<p:tagLst xmlns:p="http://schemas.openxmlformats.org/presentationml/2006/main">
  <p:tag name="MH" val="20170120125138"/>
  <p:tag name="MH_LIBRARY" val="GRAPHIC"/>
  <p:tag name="MH_TYPE" val="Other"/>
  <p:tag name="MH_ORDER" val="3"/>
</p:tagLst>
</file>

<file path=ppt/tags/tag7.xml><?xml version="1.0" encoding="utf-8"?>
<p:tagLst xmlns:p="http://schemas.openxmlformats.org/presentationml/2006/main">
  <p:tag name="MH" val="20170120125138"/>
  <p:tag name="MH_LIBRARY" val="GRAPHIC"/>
  <p:tag name="MH_TYPE" val="SubTitle"/>
  <p:tag name="MH_ORDER" val="3"/>
</p:tagLst>
</file>

<file path=ppt/tags/tag8.xml><?xml version="1.0" encoding="utf-8"?>
<p:tagLst xmlns:p="http://schemas.openxmlformats.org/presentationml/2006/main">
  <p:tag name="TIMING" val="|0.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1148</Words>
  <Application>WPS 演示</Application>
  <PresentationFormat>全屏显示(16:9)</PresentationFormat>
  <Paragraphs>189</Paragraphs>
  <Slides>19</Slides>
  <Notes>24</Notes>
  <HiddenSlides>0</HiddenSlides>
  <MMClips>0</MMClips>
  <ScaleCrop>false</ScaleCrop>
  <HeadingPairs>
    <vt:vector size="10" baseType="variant">
      <vt:variant>
        <vt:lpstr>已用的字体</vt:lpstr>
      </vt:variant>
      <vt:variant>
        <vt:i4>15</vt:i4>
      </vt:variant>
      <vt:variant>
        <vt:lpstr>主题</vt:lpstr>
      </vt:variant>
      <vt:variant>
        <vt:i4>1</vt:i4>
      </vt:variant>
      <vt:variant>
        <vt:lpstr>嵌入 OLE 服务器</vt:lpstr>
      </vt:variant>
      <vt:variant>
        <vt:i4>13</vt:i4>
      </vt:variant>
      <vt:variant>
        <vt:lpstr>幻灯片标题</vt:lpstr>
      </vt:variant>
      <vt:variant>
        <vt:i4>19</vt:i4>
      </vt:variant>
      <vt:variant>
        <vt:lpstr>自定义放映</vt:lpstr>
      </vt:variant>
      <vt:variant>
        <vt:i4>1</vt:i4>
      </vt:variant>
    </vt:vector>
  </HeadingPairs>
  <TitlesOfParts>
    <vt:vector size="49" baseType="lpstr">
      <vt:lpstr>Arial</vt:lpstr>
      <vt:lpstr>宋体</vt:lpstr>
      <vt:lpstr>Wingdings</vt:lpstr>
      <vt:lpstr>等线</vt:lpstr>
      <vt:lpstr>微软雅黑</vt:lpstr>
      <vt:lpstr>Calibri</vt:lpstr>
      <vt:lpstr>Agency FB</vt:lpstr>
      <vt:lpstr>等线</vt:lpstr>
      <vt:lpstr>方正兰亭纤黑_GBK</vt:lpstr>
      <vt:lpstr>黑体</vt:lpstr>
      <vt:lpstr>方正兰亭中黑_GBK</vt:lpstr>
      <vt:lpstr>Calibri</vt:lpstr>
      <vt:lpstr>Impact</vt:lpstr>
      <vt:lpstr>Arial Unicode MS</vt:lpstr>
      <vt:lpstr>等线 Light</vt:lpstr>
      <vt:lpstr>第一PPT，www.1ppt.com</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PowerPoint 演示文稿</vt:lpstr>
      <vt:lpstr>PowerPoint 演示文稿</vt:lpstr>
      <vt:lpstr>PowerPoint 演示文稿</vt:lpstr>
      <vt:lpstr>天河校区</vt:lpstr>
      <vt:lpstr>白云校区</vt:lpstr>
      <vt:lpstr>白云校区</vt:lpstr>
      <vt:lpstr>广东工贸职业技术学院</vt:lpstr>
      <vt:lpstr>PowerPoint 演示文稿</vt:lpstr>
      <vt:lpstr>安全产品</vt:lpstr>
      <vt:lpstr>PowerPoint 演示文稿</vt:lpstr>
      <vt:lpstr>计算机与信息工程系2020招生计划</vt:lpstr>
      <vt:lpstr>计算机与信息工程系专业组成</vt:lpstr>
      <vt:lpstr>PowerPoint 演示文稿</vt:lpstr>
      <vt:lpstr>培养目标：</vt:lpstr>
      <vt:lpstr>安全产品</vt:lpstr>
      <vt:lpstr>安全产品</vt:lpstr>
      <vt:lpstr>主要课程：</vt:lpstr>
      <vt:lpstr>就业方向</vt:lpstr>
      <vt:lpstr>PowerPoint 演示文稿</vt:lpstr>
      <vt:lpstr>自定义放映 1</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简约商务</dc:title>
  <dc:creator>第一PPT</dc:creator>
  <cp:keywords>www.1ppt.com</cp:keywords>
  <cp:lastModifiedBy>程生</cp:lastModifiedBy>
  <cp:revision>397</cp:revision>
  <cp:lastPrinted>2411-12-30T00:00:00Z</cp:lastPrinted>
  <dcterms:created xsi:type="dcterms:W3CDTF">2008-02-28T09:07:00Z</dcterms:created>
  <dcterms:modified xsi:type="dcterms:W3CDTF">2021-10-18T16:40:08Z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